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98" r:id="rId4"/>
    <p:sldId id="304" r:id="rId5"/>
    <p:sldId id="306" r:id="rId6"/>
    <p:sldId id="288" r:id="rId7"/>
    <p:sldId id="308" r:id="rId8"/>
    <p:sldId id="296" r:id="rId9"/>
    <p:sldId id="274" r:id="rId10"/>
    <p:sldId id="268" r:id="rId11"/>
    <p:sldId id="309"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lies van Helvoort" initials="AvH" lastIdx="1" clrIdx="0">
    <p:extLst>
      <p:ext uri="{19B8F6BF-5375-455C-9EA6-DF929625EA0E}">
        <p15:presenceInfo xmlns:p15="http://schemas.microsoft.com/office/powerpoint/2012/main" userId="3312b3e43a4c5e7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657" autoAdjust="0"/>
  </p:normalViewPr>
  <p:slideViewPr>
    <p:cSldViewPr snapToGrid="0">
      <p:cViewPr varScale="1">
        <p:scale>
          <a:sx n="62" d="100"/>
          <a:sy n="62"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33D05B-AFFD-4F49-B682-1F1974CABA01}"/>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24415AA-1C28-4712-AA72-91A1E2B3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4D5145A-80F1-4AE4-94E0-94A14FAC2832}"/>
              </a:ext>
            </a:extLst>
          </p:cNvPr>
          <p:cNvSpPr>
            <a:spLocks noGrp="1"/>
          </p:cNvSpPr>
          <p:nvPr>
            <p:ph type="dt" sz="half" idx="10"/>
          </p:nvPr>
        </p:nvSpPr>
        <p:spPr/>
        <p:txBody>
          <a:bodyPr/>
          <a:lstStyle/>
          <a:p>
            <a:fld id="{AB750577-70F3-4F22-BAC4-E3D360DCF865}" type="datetimeFigureOut">
              <a:rPr lang="nl-NL" smtClean="0"/>
              <a:t>10-3-2021</a:t>
            </a:fld>
            <a:endParaRPr lang="nl-NL"/>
          </a:p>
        </p:txBody>
      </p:sp>
      <p:sp>
        <p:nvSpPr>
          <p:cNvPr id="5" name="Tijdelijke aanduiding voor voettekst 4">
            <a:extLst>
              <a:ext uri="{FF2B5EF4-FFF2-40B4-BE49-F238E27FC236}">
                <a16:creationId xmlns:a16="http://schemas.microsoft.com/office/drawing/2014/main" id="{1BB50707-B920-4B65-9CD0-C15355A49D0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34ADFEA-BB30-4DA8-9776-1747B64E8478}"/>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908517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753DDE-AC9E-4F32-9807-CEC9C0E4B48B}"/>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BA9BC073-733E-40F4-A123-158DB817092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524AE87-6FB4-4C5B-903E-8A0E045A4F87}"/>
              </a:ext>
            </a:extLst>
          </p:cNvPr>
          <p:cNvSpPr>
            <a:spLocks noGrp="1"/>
          </p:cNvSpPr>
          <p:nvPr>
            <p:ph type="dt" sz="half" idx="10"/>
          </p:nvPr>
        </p:nvSpPr>
        <p:spPr/>
        <p:txBody>
          <a:bodyPr/>
          <a:lstStyle/>
          <a:p>
            <a:fld id="{AB750577-70F3-4F22-BAC4-E3D360DCF865}" type="datetimeFigureOut">
              <a:rPr lang="nl-NL" smtClean="0"/>
              <a:t>10-3-2021</a:t>
            </a:fld>
            <a:endParaRPr lang="nl-NL"/>
          </a:p>
        </p:txBody>
      </p:sp>
      <p:sp>
        <p:nvSpPr>
          <p:cNvPr id="5" name="Tijdelijke aanduiding voor voettekst 4">
            <a:extLst>
              <a:ext uri="{FF2B5EF4-FFF2-40B4-BE49-F238E27FC236}">
                <a16:creationId xmlns:a16="http://schemas.microsoft.com/office/drawing/2014/main" id="{B20785BF-2C7A-490D-B28A-9303B775B7A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03B15F8-4DC5-4A5E-9D5E-101CD116AB14}"/>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3171902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F3ECDAA-9DCC-435F-92AA-D3B56937C46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DF273F7A-2DD3-43F4-B3B1-71DE04D0BA7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49AF595-5C4E-418F-9B52-3C2DFFFD3548}"/>
              </a:ext>
            </a:extLst>
          </p:cNvPr>
          <p:cNvSpPr>
            <a:spLocks noGrp="1"/>
          </p:cNvSpPr>
          <p:nvPr>
            <p:ph type="dt" sz="half" idx="10"/>
          </p:nvPr>
        </p:nvSpPr>
        <p:spPr/>
        <p:txBody>
          <a:bodyPr/>
          <a:lstStyle/>
          <a:p>
            <a:fld id="{AB750577-70F3-4F22-BAC4-E3D360DCF865}" type="datetimeFigureOut">
              <a:rPr lang="nl-NL" smtClean="0"/>
              <a:t>10-3-2021</a:t>
            </a:fld>
            <a:endParaRPr lang="nl-NL"/>
          </a:p>
        </p:txBody>
      </p:sp>
      <p:sp>
        <p:nvSpPr>
          <p:cNvPr id="5" name="Tijdelijke aanduiding voor voettekst 4">
            <a:extLst>
              <a:ext uri="{FF2B5EF4-FFF2-40B4-BE49-F238E27FC236}">
                <a16:creationId xmlns:a16="http://schemas.microsoft.com/office/drawing/2014/main" id="{0008ADDA-4DD4-49AB-84C8-D20F224BB3D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D021FF3-E556-464F-9393-1741E82059C4}"/>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1953791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4EC85E-6C4B-4412-A500-6098C888CDC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49AED10-C248-4248-BBD2-0566ACA832AA}"/>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F0C46D7-3A58-4CBC-BC17-3E4E7CE76D25}"/>
              </a:ext>
            </a:extLst>
          </p:cNvPr>
          <p:cNvSpPr>
            <a:spLocks noGrp="1"/>
          </p:cNvSpPr>
          <p:nvPr>
            <p:ph type="dt" sz="half" idx="10"/>
          </p:nvPr>
        </p:nvSpPr>
        <p:spPr/>
        <p:txBody>
          <a:bodyPr/>
          <a:lstStyle/>
          <a:p>
            <a:fld id="{AB750577-70F3-4F22-BAC4-E3D360DCF865}" type="datetimeFigureOut">
              <a:rPr lang="nl-NL" smtClean="0"/>
              <a:t>10-3-2021</a:t>
            </a:fld>
            <a:endParaRPr lang="nl-NL"/>
          </a:p>
        </p:txBody>
      </p:sp>
      <p:sp>
        <p:nvSpPr>
          <p:cNvPr id="5" name="Tijdelijke aanduiding voor voettekst 4">
            <a:extLst>
              <a:ext uri="{FF2B5EF4-FFF2-40B4-BE49-F238E27FC236}">
                <a16:creationId xmlns:a16="http://schemas.microsoft.com/office/drawing/2014/main" id="{C939F90B-5A85-4CDA-A8C6-EEAC0F0E597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6202819-A3FD-4D1D-8598-8BF794ED1BD2}"/>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270109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3EAECD-8B52-4BD9-B13C-CAB2A067A29C}"/>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7519451-9A2D-43D1-901D-C4E20DD10C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B020A2A-D6A1-40F1-9781-4E49EC6FE40A}"/>
              </a:ext>
            </a:extLst>
          </p:cNvPr>
          <p:cNvSpPr>
            <a:spLocks noGrp="1"/>
          </p:cNvSpPr>
          <p:nvPr>
            <p:ph type="dt" sz="half" idx="10"/>
          </p:nvPr>
        </p:nvSpPr>
        <p:spPr/>
        <p:txBody>
          <a:bodyPr/>
          <a:lstStyle/>
          <a:p>
            <a:fld id="{AB750577-70F3-4F22-BAC4-E3D360DCF865}" type="datetimeFigureOut">
              <a:rPr lang="nl-NL" smtClean="0"/>
              <a:t>10-3-2021</a:t>
            </a:fld>
            <a:endParaRPr lang="nl-NL"/>
          </a:p>
        </p:txBody>
      </p:sp>
      <p:sp>
        <p:nvSpPr>
          <p:cNvPr id="5" name="Tijdelijke aanduiding voor voettekst 4">
            <a:extLst>
              <a:ext uri="{FF2B5EF4-FFF2-40B4-BE49-F238E27FC236}">
                <a16:creationId xmlns:a16="http://schemas.microsoft.com/office/drawing/2014/main" id="{1B53D65D-2039-4D36-B934-473926E5DC3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06D1B70-F299-4E49-9B59-F559BC0C2478}"/>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950578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59600-EE08-474E-8186-C4F96E0B806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7D7AF5B-EF97-486D-8A7C-5A0C3F4FA032}"/>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C074742E-B4E9-4F3A-9ADE-D6067417CE94}"/>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4E5D713-45FF-44C1-B867-6871AE204AD2}"/>
              </a:ext>
            </a:extLst>
          </p:cNvPr>
          <p:cNvSpPr>
            <a:spLocks noGrp="1"/>
          </p:cNvSpPr>
          <p:nvPr>
            <p:ph type="dt" sz="half" idx="10"/>
          </p:nvPr>
        </p:nvSpPr>
        <p:spPr/>
        <p:txBody>
          <a:bodyPr/>
          <a:lstStyle/>
          <a:p>
            <a:fld id="{AB750577-70F3-4F22-BAC4-E3D360DCF865}" type="datetimeFigureOut">
              <a:rPr lang="nl-NL" smtClean="0"/>
              <a:t>10-3-2021</a:t>
            </a:fld>
            <a:endParaRPr lang="nl-NL"/>
          </a:p>
        </p:txBody>
      </p:sp>
      <p:sp>
        <p:nvSpPr>
          <p:cNvPr id="6" name="Tijdelijke aanduiding voor voettekst 5">
            <a:extLst>
              <a:ext uri="{FF2B5EF4-FFF2-40B4-BE49-F238E27FC236}">
                <a16:creationId xmlns:a16="http://schemas.microsoft.com/office/drawing/2014/main" id="{5C4A31C8-B671-48AF-B83F-A5213C3A665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C5C343B-F392-482E-A197-C6E200A02268}"/>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2088611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DAD7BA-9A3A-40D9-AE2E-22F6A818F64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24CA46C6-8755-4BE4-A382-4F1B15BEAA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7E87BD81-E053-4464-9AD8-767B7E7C8C3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9AE32DD7-D1D3-4C19-933A-A64702D16D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2ADB385C-C341-4DB2-829A-7A2EB1A3C730}"/>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952BAE6B-3075-4E5C-90DF-CFE6C6407127}"/>
              </a:ext>
            </a:extLst>
          </p:cNvPr>
          <p:cNvSpPr>
            <a:spLocks noGrp="1"/>
          </p:cNvSpPr>
          <p:nvPr>
            <p:ph type="dt" sz="half" idx="10"/>
          </p:nvPr>
        </p:nvSpPr>
        <p:spPr/>
        <p:txBody>
          <a:bodyPr/>
          <a:lstStyle/>
          <a:p>
            <a:fld id="{AB750577-70F3-4F22-BAC4-E3D360DCF865}" type="datetimeFigureOut">
              <a:rPr lang="nl-NL" smtClean="0"/>
              <a:t>10-3-2021</a:t>
            </a:fld>
            <a:endParaRPr lang="nl-NL"/>
          </a:p>
        </p:txBody>
      </p:sp>
      <p:sp>
        <p:nvSpPr>
          <p:cNvPr id="8" name="Tijdelijke aanduiding voor voettekst 7">
            <a:extLst>
              <a:ext uri="{FF2B5EF4-FFF2-40B4-BE49-F238E27FC236}">
                <a16:creationId xmlns:a16="http://schemas.microsoft.com/office/drawing/2014/main" id="{B92895D9-8FF5-40C5-B21F-2DCC6A7BEF2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2FBD039A-B563-4ED2-ABB6-CA0B84981F0A}"/>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1980167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84EB11-E5B4-4F70-999B-2C4CC4E010B5}"/>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1EE0D6E-BEA4-427B-8E10-91C18D76965D}"/>
              </a:ext>
            </a:extLst>
          </p:cNvPr>
          <p:cNvSpPr>
            <a:spLocks noGrp="1"/>
          </p:cNvSpPr>
          <p:nvPr>
            <p:ph type="dt" sz="half" idx="10"/>
          </p:nvPr>
        </p:nvSpPr>
        <p:spPr/>
        <p:txBody>
          <a:bodyPr/>
          <a:lstStyle/>
          <a:p>
            <a:fld id="{AB750577-70F3-4F22-BAC4-E3D360DCF865}" type="datetimeFigureOut">
              <a:rPr lang="nl-NL" smtClean="0"/>
              <a:t>10-3-2021</a:t>
            </a:fld>
            <a:endParaRPr lang="nl-NL"/>
          </a:p>
        </p:txBody>
      </p:sp>
      <p:sp>
        <p:nvSpPr>
          <p:cNvPr id="4" name="Tijdelijke aanduiding voor voettekst 3">
            <a:extLst>
              <a:ext uri="{FF2B5EF4-FFF2-40B4-BE49-F238E27FC236}">
                <a16:creationId xmlns:a16="http://schemas.microsoft.com/office/drawing/2014/main" id="{4809E97F-591D-4114-AEBC-905EB2AC7077}"/>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14F9427D-3EDE-4E95-A67A-57D050048057}"/>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2624575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DADF230-EB57-4375-A3ED-841B9963240B}"/>
              </a:ext>
            </a:extLst>
          </p:cNvPr>
          <p:cNvSpPr>
            <a:spLocks noGrp="1"/>
          </p:cNvSpPr>
          <p:nvPr>
            <p:ph type="dt" sz="half" idx="10"/>
          </p:nvPr>
        </p:nvSpPr>
        <p:spPr/>
        <p:txBody>
          <a:bodyPr/>
          <a:lstStyle/>
          <a:p>
            <a:fld id="{AB750577-70F3-4F22-BAC4-E3D360DCF865}" type="datetimeFigureOut">
              <a:rPr lang="nl-NL" smtClean="0"/>
              <a:t>10-3-2021</a:t>
            </a:fld>
            <a:endParaRPr lang="nl-NL"/>
          </a:p>
        </p:txBody>
      </p:sp>
      <p:sp>
        <p:nvSpPr>
          <p:cNvPr id="3" name="Tijdelijke aanduiding voor voettekst 2">
            <a:extLst>
              <a:ext uri="{FF2B5EF4-FFF2-40B4-BE49-F238E27FC236}">
                <a16:creationId xmlns:a16="http://schemas.microsoft.com/office/drawing/2014/main" id="{6E1BFA9F-A2F9-4F2F-AB66-578862680C64}"/>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487C78A-0EDF-4F0D-9079-7F445FAAB2B8}"/>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2055745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835292-EC4F-45BE-A5EB-3C2453925AA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07451AC2-D94C-4D11-AD67-97B36FC9D5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2E136C20-F949-4234-A72D-2A3FA2A06F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258E3E2-674D-4CC3-8B74-F97ADB674458}"/>
              </a:ext>
            </a:extLst>
          </p:cNvPr>
          <p:cNvSpPr>
            <a:spLocks noGrp="1"/>
          </p:cNvSpPr>
          <p:nvPr>
            <p:ph type="dt" sz="half" idx="10"/>
          </p:nvPr>
        </p:nvSpPr>
        <p:spPr/>
        <p:txBody>
          <a:bodyPr/>
          <a:lstStyle/>
          <a:p>
            <a:fld id="{AB750577-70F3-4F22-BAC4-E3D360DCF865}" type="datetimeFigureOut">
              <a:rPr lang="nl-NL" smtClean="0"/>
              <a:t>10-3-2021</a:t>
            </a:fld>
            <a:endParaRPr lang="nl-NL"/>
          </a:p>
        </p:txBody>
      </p:sp>
      <p:sp>
        <p:nvSpPr>
          <p:cNvPr id="6" name="Tijdelijke aanduiding voor voettekst 5">
            <a:extLst>
              <a:ext uri="{FF2B5EF4-FFF2-40B4-BE49-F238E27FC236}">
                <a16:creationId xmlns:a16="http://schemas.microsoft.com/office/drawing/2014/main" id="{23E05854-6F31-41D7-9284-8CAF82B6A41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0E8C431-2B8E-4899-968B-ECC79B96229C}"/>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1532665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52BA69-C8D5-456D-B1CD-247A708683D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C6B3016E-1FC9-4063-A32A-C232856EDE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3127DD4-14D8-4407-A5E4-00258FF897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A794AFC-876F-48C0-B388-BA7934E2721C}"/>
              </a:ext>
            </a:extLst>
          </p:cNvPr>
          <p:cNvSpPr>
            <a:spLocks noGrp="1"/>
          </p:cNvSpPr>
          <p:nvPr>
            <p:ph type="dt" sz="half" idx="10"/>
          </p:nvPr>
        </p:nvSpPr>
        <p:spPr/>
        <p:txBody>
          <a:bodyPr/>
          <a:lstStyle/>
          <a:p>
            <a:fld id="{AB750577-70F3-4F22-BAC4-E3D360DCF865}" type="datetimeFigureOut">
              <a:rPr lang="nl-NL" smtClean="0"/>
              <a:t>10-3-2021</a:t>
            </a:fld>
            <a:endParaRPr lang="nl-NL"/>
          </a:p>
        </p:txBody>
      </p:sp>
      <p:sp>
        <p:nvSpPr>
          <p:cNvPr id="6" name="Tijdelijke aanduiding voor voettekst 5">
            <a:extLst>
              <a:ext uri="{FF2B5EF4-FFF2-40B4-BE49-F238E27FC236}">
                <a16:creationId xmlns:a16="http://schemas.microsoft.com/office/drawing/2014/main" id="{A16ABF5F-361E-4862-8313-7BA9F2B17E1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144FB55-FAAB-48C8-A3C4-543CE8E6AC2E}"/>
              </a:ext>
            </a:extLst>
          </p:cNvPr>
          <p:cNvSpPr>
            <a:spLocks noGrp="1"/>
          </p:cNvSpPr>
          <p:nvPr>
            <p:ph type="sldNum" sz="quarter" idx="12"/>
          </p:nvPr>
        </p:nvSpPr>
        <p:spPr/>
        <p:txBody>
          <a:bodyPr/>
          <a:lstStyle/>
          <a:p>
            <a:fld id="{4933D743-9F6C-40C0-9AD7-605C5EDE68C2}" type="slidenum">
              <a:rPr lang="nl-NL" smtClean="0"/>
              <a:t>‹nr.›</a:t>
            </a:fld>
            <a:endParaRPr lang="nl-NL"/>
          </a:p>
        </p:txBody>
      </p:sp>
    </p:spTree>
    <p:extLst>
      <p:ext uri="{BB962C8B-B14F-4D97-AF65-F5344CB8AC3E}">
        <p14:creationId xmlns:p14="http://schemas.microsoft.com/office/powerpoint/2010/main" val="658466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14F8F882-02DB-4DE5-8122-308D95FF5C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5B71CC4-33C1-45F2-8B88-41D0DD58D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73378E0-4532-40AB-B7DE-860C5926D6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750577-70F3-4F22-BAC4-E3D360DCF865}" type="datetimeFigureOut">
              <a:rPr lang="nl-NL" smtClean="0"/>
              <a:t>10-3-2021</a:t>
            </a:fld>
            <a:endParaRPr lang="nl-NL"/>
          </a:p>
        </p:txBody>
      </p:sp>
      <p:sp>
        <p:nvSpPr>
          <p:cNvPr id="5" name="Tijdelijke aanduiding voor voettekst 4">
            <a:extLst>
              <a:ext uri="{FF2B5EF4-FFF2-40B4-BE49-F238E27FC236}">
                <a16:creationId xmlns:a16="http://schemas.microsoft.com/office/drawing/2014/main" id="{DBA7BDED-C9ED-42AB-A8C4-9389A3B717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597AE4C7-698E-487A-8C34-4EDBD050FA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33D743-9F6C-40C0-9AD7-605C5EDE68C2}" type="slidenum">
              <a:rPr lang="nl-NL" smtClean="0"/>
              <a:t>‹nr.›</a:t>
            </a:fld>
            <a:endParaRPr lang="nl-NL"/>
          </a:p>
        </p:txBody>
      </p:sp>
    </p:spTree>
    <p:extLst>
      <p:ext uri="{BB962C8B-B14F-4D97-AF65-F5344CB8AC3E}">
        <p14:creationId xmlns:p14="http://schemas.microsoft.com/office/powerpoint/2010/main" val="3963502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techniekontdekrijk.nl/" TargetMode="External"/><Relationship Id="rId7" Type="http://schemas.openxmlformats.org/officeDocument/2006/relationships/hyperlink" Target="mailto:laudybrouwer@techniekontdekrijk.nl"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mailto:anneliesvanhelvoort@techniekontdekrijk.nl" TargetMode="External"/><Relationship Id="rId5" Type="http://schemas.openxmlformats.org/officeDocument/2006/relationships/hyperlink" Target="mailto:info@techniekontdekrijk.nl" TargetMode="External"/><Relationship Id="rId4" Type="http://schemas.openxmlformats.org/officeDocument/2006/relationships/hyperlink" Target="https://www.facebook.com/TechniekOntdekRijk/"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techniekontdekrijk.nl/plannen-groepsbezoek/"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mailto:info@techniekontdekrijk.nl"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https://www.techniekontdekrijk.nl/activiteiten/professionaliseringstraject"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ontwikkelacademie.nu/"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info@techniekontdekrijk.n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jet-net.nl/primair-onderwijs/lesgeven-in-wt/webinars-wt-onderwijs-overzicht/"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hyperlink" Target="mailto:info@techniekontdekrijk.nl"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hyperlink" Target="mailto:anneliesvanhelvoort@techniekontdekrijk.nl" TargetMode="External"/><Relationship Id="rId4" Type="http://schemas.openxmlformats.org/officeDocument/2006/relationships/hyperlink" Target="mailto:laudybrouwer@techniekontdekrijk.n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1CB31ADA-9E10-4AFD-96C0-A6DDB1C99A63}"/>
              </a:ext>
            </a:extLst>
          </p:cNvPr>
          <p:cNvSpPr>
            <a:spLocks noGrp="1"/>
          </p:cNvSpPr>
          <p:nvPr>
            <p:ph type="subTitle" idx="1"/>
          </p:nvPr>
        </p:nvSpPr>
        <p:spPr>
          <a:xfrm>
            <a:off x="5770880" y="3431833"/>
            <a:ext cx="5303520" cy="1844040"/>
          </a:xfrm>
        </p:spPr>
        <p:txBody>
          <a:bodyPr>
            <a:normAutofit/>
          </a:bodyPr>
          <a:lstStyle/>
          <a:p>
            <a:r>
              <a:rPr lang="nl-NL" sz="4000" dirty="0"/>
              <a:t>Techniek OntdekRijk</a:t>
            </a:r>
          </a:p>
          <a:p>
            <a:r>
              <a:rPr lang="nl-NL" sz="4000" dirty="0"/>
              <a:t>W(ee) &amp; T(jes)</a:t>
            </a:r>
          </a:p>
        </p:txBody>
      </p:sp>
      <p:pic>
        <p:nvPicPr>
          <p:cNvPr id="4" name="Afbeelding 3">
            <a:extLst>
              <a:ext uri="{FF2B5EF4-FFF2-40B4-BE49-F238E27FC236}">
                <a16:creationId xmlns:a16="http://schemas.microsoft.com/office/drawing/2014/main" id="{49C11756-2516-4C28-BCF4-C5BA6DD837F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680" y="875664"/>
            <a:ext cx="4439920" cy="3980815"/>
          </a:xfrm>
          <a:prstGeom prst="rect">
            <a:avLst/>
          </a:prstGeom>
          <a:noFill/>
          <a:ln>
            <a:noFill/>
          </a:ln>
        </p:spPr>
      </p:pic>
      <p:sp>
        <p:nvSpPr>
          <p:cNvPr id="8" name="Tekstvak 7">
            <a:extLst>
              <a:ext uri="{FF2B5EF4-FFF2-40B4-BE49-F238E27FC236}">
                <a16:creationId xmlns:a16="http://schemas.microsoft.com/office/drawing/2014/main" id="{F90D6721-BDA5-414F-A981-253B66641894}"/>
              </a:ext>
            </a:extLst>
          </p:cNvPr>
          <p:cNvSpPr txBox="1"/>
          <p:nvPr/>
        </p:nvSpPr>
        <p:spPr>
          <a:xfrm>
            <a:off x="1148080" y="5709920"/>
            <a:ext cx="3779520" cy="646331"/>
          </a:xfrm>
          <a:prstGeom prst="rect">
            <a:avLst/>
          </a:prstGeom>
          <a:noFill/>
        </p:spPr>
        <p:txBody>
          <a:bodyPr wrap="square" rtlCol="0">
            <a:spAutoFit/>
          </a:bodyPr>
          <a:lstStyle/>
          <a:p>
            <a:r>
              <a:rPr lang="nl-NL" dirty="0"/>
              <a:t>Zet op diavoorstelling en klik verder.</a:t>
            </a:r>
          </a:p>
          <a:p>
            <a:r>
              <a:rPr lang="nl-NL" dirty="0"/>
              <a:t>Zo kom je alle nieuws tegen!</a:t>
            </a:r>
          </a:p>
        </p:txBody>
      </p:sp>
      <p:sp>
        <p:nvSpPr>
          <p:cNvPr id="9" name="Ovaal 8">
            <a:extLst>
              <a:ext uri="{FF2B5EF4-FFF2-40B4-BE49-F238E27FC236}">
                <a16:creationId xmlns:a16="http://schemas.microsoft.com/office/drawing/2014/main" id="{641647C2-E26A-4ED7-921D-2510F8310A55}"/>
              </a:ext>
            </a:extLst>
          </p:cNvPr>
          <p:cNvSpPr/>
          <p:nvPr/>
        </p:nvSpPr>
        <p:spPr>
          <a:xfrm>
            <a:off x="477519" y="5181600"/>
            <a:ext cx="4662371" cy="1584960"/>
          </a:xfrm>
          <a:prstGeom prst="ellipse">
            <a:avLst/>
          </a:prstGeom>
          <a:no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Ovaal 6">
            <a:extLst>
              <a:ext uri="{FF2B5EF4-FFF2-40B4-BE49-F238E27FC236}">
                <a16:creationId xmlns:a16="http://schemas.microsoft.com/office/drawing/2014/main" id="{80ABA9AF-856B-419A-BC41-FECF898CB595}"/>
              </a:ext>
            </a:extLst>
          </p:cNvPr>
          <p:cNvSpPr/>
          <p:nvPr/>
        </p:nvSpPr>
        <p:spPr>
          <a:xfrm>
            <a:off x="7773832" y="883920"/>
            <a:ext cx="2578736" cy="838201"/>
          </a:xfrm>
          <a:prstGeom prst="ellipse">
            <a:avLst/>
          </a:prstGeom>
          <a:no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ekstvak 1">
            <a:extLst>
              <a:ext uri="{FF2B5EF4-FFF2-40B4-BE49-F238E27FC236}">
                <a16:creationId xmlns:a16="http://schemas.microsoft.com/office/drawing/2014/main" id="{1E13D8E1-AEEF-4D73-94CC-2322E7AE4590}"/>
              </a:ext>
            </a:extLst>
          </p:cNvPr>
          <p:cNvSpPr txBox="1"/>
          <p:nvPr/>
        </p:nvSpPr>
        <p:spPr>
          <a:xfrm>
            <a:off x="8422640" y="1068705"/>
            <a:ext cx="1281120" cy="369332"/>
          </a:xfrm>
          <a:prstGeom prst="rect">
            <a:avLst/>
          </a:prstGeom>
          <a:noFill/>
        </p:spPr>
        <p:txBody>
          <a:bodyPr wrap="none" rtlCol="0">
            <a:spAutoFit/>
          </a:bodyPr>
          <a:lstStyle/>
          <a:p>
            <a:r>
              <a:rPr lang="nl-NL" dirty="0"/>
              <a:t>Maart 2021</a:t>
            </a:r>
          </a:p>
        </p:txBody>
      </p:sp>
      <p:sp>
        <p:nvSpPr>
          <p:cNvPr id="10" name="Ovaal 9">
            <a:extLst>
              <a:ext uri="{FF2B5EF4-FFF2-40B4-BE49-F238E27FC236}">
                <a16:creationId xmlns:a16="http://schemas.microsoft.com/office/drawing/2014/main" id="{5EAC8495-80B0-44FD-B1CC-638A2E2C472E}"/>
              </a:ext>
            </a:extLst>
          </p:cNvPr>
          <p:cNvSpPr/>
          <p:nvPr/>
        </p:nvSpPr>
        <p:spPr>
          <a:xfrm>
            <a:off x="9511982" y="5359000"/>
            <a:ext cx="1077610" cy="615080"/>
          </a:xfrm>
          <a:prstGeom prst="ellipse">
            <a:avLst/>
          </a:prstGeom>
          <a:no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5" name="Tekstvak 4">
            <a:extLst>
              <a:ext uri="{FF2B5EF4-FFF2-40B4-BE49-F238E27FC236}">
                <a16:creationId xmlns:a16="http://schemas.microsoft.com/office/drawing/2014/main" id="{3D6899C0-AED4-4837-B3B1-E2F3B7C5AA5C}"/>
              </a:ext>
            </a:extLst>
          </p:cNvPr>
          <p:cNvSpPr txBox="1"/>
          <p:nvPr/>
        </p:nvSpPr>
        <p:spPr>
          <a:xfrm>
            <a:off x="9754386" y="5525254"/>
            <a:ext cx="1077610" cy="369332"/>
          </a:xfrm>
          <a:prstGeom prst="rect">
            <a:avLst/>
          </a:prstGeom>
          <a:noFill/>
        </p:spPr>
        <p:txBody>
          <a:bodyPr wrap="square" rtlCol="0">
            <a:spAutoFit/>
          </a:bodyPr>
          <a:lstStyle/>
          <a:p>
            <a:r>
              <a:rPr lang="nl-NL" dirty="0"/>
              <a:t>NR 7</a:t>
            </a:r>
          </a:p>
        </p:txBody>
      </p:sp>
    </p:spTree>
    <p:extLst>
      <p:ext uri="{BB962C8B-B14F-4D97-AF65-F5344CB8AC3E}">
        <p14:creationId xmlns:p14="http://schemas.microsoft.com/office/powerpoint/2010/main" val="4055263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63224" y="5429249"/>
            <a:ext cx="1496695" cy="1428751"/>
          </a:xfrm>
          <a:prstGeom prst="rect">
            <a:avLst/>
          </a:prstGeom>
          <a:noFill/>
          <a:ln>
            <a:noFill/>
          </a:ln>
        </p:spPr>
      </p:pic>
      <p:sp>
        <p:nvSpPr>
          <p:cNvPr id="2" name="Tekstvak 1">
            <a:extLst>
              <a:ext uri="{FF2B5EF4-FFF2-40B4-BE49-F238E27FC236}">
                <a16:creationId xmlns:a16="http://schemas.microsoft.com/office/drawing/2014/main" id="{831462D3-6FC0-406B-8D76-3E932DC6DAAF}"/>
              </a:ext>
            </a:extLst>
          </p:cNvPr>
          <p:cNvSpPr txBox="1"/>
          <p:nvPr/>
        </p:nvSpPr>
        <p:spPr>
          <a:xfrm>
            <a:off x="688975" y="1712684"/>
            <a:ext cx="5686425" cy="4708981"/>
          </a:xfrm>
          <a:prstGeom prst="rect">
            <a:avLst/>
          </a:prstGeom>
          <a:noFill/>
        </p:spPr>
        <p:txBody>
          <a:bodyPr wrap="square" rtlCol="0">
            <a:spAutoFit/>
          </a:bodyPr>
          <a:lstStyle/>
          <a:p>
            <a:r>
              <a:rPr lang="nl-NL" sz="4800" b="1" dirty="0">
                <a:solidFill>
                  <a:srgbClr val="00B0F0"/>
                </a:solidFill>
              </a:rPr>
              <a:t>Vragen staat vrij</a:t>
            </a:r>
          </a:p>
          <a:p>
            <a:endParaRPr lang="nl-NL" dirty="0">
              <a:solidFill>
                <a:srgbClr val="FFFF00"/>
              </a:solidFill>
            </a:endParaRPr>
          </a:p>
          <a:p>
            <a:endParaRPr lang="nl-NL" dirty="0"/>
          </a:p>
          <a:p>
            <a:endParaRPr lang="nl-NL" dirty="0"/>
          </a:p>
          <a:p>
            <a:endParaRPr lang="nl-NL" dirty="0"/>
          </a:p>
          <a:p>
            <a:endParaRPr lang="nl-NL" dirty="0"/>
          </a:p>
          <a:p>
            <a:r>
              <a:rPr lang="nl-NL" dirty="0">
                <a:hlinkClick r:id="rId3"/>
              </a:rPr>
              <a:t>www.techniekontdekrijk.nl</a:t>
            </a:r>
            <a:endParaRPr lang="nl-NL" dirty="0"/>
          </a:p>
          <a:p>
            <a:r>
              <a:rPr lang="nl-NL" dirty="0">
                <a:hlinkClick r:id="rId4"/>
              </a:rPr>
              <a:t>https://www.facebook.com/TechniekOntdekRijk/</a:t>
            </a:r>
            <a:endParaRPr lang="nl-NL" dirty="0"/>
          </a:p>
          <a:p>
            <a:endParaRPr lang="nl-NL" dirty="0"/>
          </a:p>
          <a:p>
            <a:r>
              <a:rPr lang="nl-NL" dirty="0">
                <a:hlinkClick r:id="rId5"/>
              </a:rPr>
              <a:t>info@techniekontdekrijk.nl</a:t>
            </a:r>
            <a:endParaRPr lang="nl-NL" dirty="0"/>
          </a:p>
          <a:p>
            <a:r>
              <a:rPr lang="nl-NL" dirty="0">
                <a:hlinkClick r:id="rId6"/>
              </a:rPr>
              <a:t>anneliesvanhelvoort@techniekontdekrijk.nl</a:t>
            </a:r>
            <a:endParaRPr lang="nl-NL" dirty="0"/>
          </a:p>
          <a:p>
            <a:r>
              <a:rPr lang="nl-NL" dirty="0">
                <a:hlinkClick r:id="rId7"/>
              </a:rPr>
              <a:t>laudybrouwer@techniekontdekrijk.nl</a:t>
            </a:r>
            <a:endParaRPr lang="nl-NL" dirty="0"/>
          </a:p>
          <a:p>
            <a:endParaRPr lang="nl-NL" dirty="0"/>
          </a:p>
          <a:p>
            <a:endParaRPr lang="nl-NL" dirty="0"/>
          </a:p>
          <a:p>
            <a:r>
              <a:rPr lang="nl-NL" dirty="0">
                <a:solidFill>
                  <a:srgbClr val="0070C0"/>
                </a:solidFill>
              </a:rPr>
              <a:t>Tel: 06-303066526   (Annelies)</a:t>
            </a:r>
          </a:p>
        </p:txBody>
      </p:sp>
      <p:sp>
        <p:nvSpPr>
          <p:cNvPr id="9" name="Rechthoek 8">
            <a:extLst>
              <a:ext uri="{FF2B5EF4-FFF2-40B4-BE49-F238E27FC236}">
                <a16:creationId xmlns:a16="http://schemas.microsoft.com/office/drawing/2014/main" id="{C790DC6D-26F4-4548-BA98-6B0005EF58AA}"/>
              </a:ext>
            </a:extLst>
          </p:cNvPr>
          <p:cNvSpPr/>
          <p:nvPr/>
        </p:nvSpPr>
        <p:spPr>
          <a:xfrm>
            <a:off x="8348203" y="5820458"/>
            <a:ext cx="1720343" cy="646331"/>
          </a:xfrm>
          <a:prstGeom prst="rect">
            <a:avLst/>
          </a:prstGeom>
          <a:ln w="38100">
            <a:solidFill>
              <a:srgbClr val="00B0F0"/>
            </a:solidFill>
          </a:ln>
        </p:spPr>
        <p:txBody>
          <a:bodyPr wrap="none">
            <a:spAutoFit/>
          </a:bodyPr>
          <a:lstStyle/>
          <a:p>
            <a:r>
              <a:rPr lang="nl-NL" dirty="0"/>
              <a:t>W(ee) &amp; T(jes)</a:t>
            </a:r>
          </a:p>
          <a:p>
            <a:r>
              <a:rPr lang="nl-NL" dirty="0"/>
              <a:t>Nr 7 maart 2021</a:t>
            </a:r>
          </a:p>
        </p:txBody>
      </p:sp>
      <p:sp>
        <p:nvSpPr>
          <p:cNvPr id="10" name="Pijl: rechts 9">
            <a:extLst>
              <a:ext uri="{FF2B5EF4-FFF2-40B4-BE49-F238E27FC236}">
                <a16:creationId xmlns:a16="http://schemas.microsoft.com/office/drawing/2014/main" id="{35147C62-EF0D-4DC2-9015-B41925D5D6BE}"/>
              </a:ext>
            </a:extLst>
          </p:cNvPr>
          <p:cNvSpPr/>
          <p:nvPr/>
        </p:nvSpPr>
        <p:spPr>
          <a:xfrm rot="19908903">
            <a:off x="5493813" y="3860356"/>
            <a:ext cx="1298408" cy="304783"/>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00B0F0"/>
              </a:solidFill>
            </a:endParaRPr>
          </a:p>
        </p:txBody>
      </p:sp>
      <p:sp>
        <p:nvSpPr>
          <p:cNvPr id="3" name="Tekstvak 2">
            <a:extLst>
              <a:ext uri="{FF2B5EF4-FFF2-40B4-BE49-F238E27FC236}">
                <a16:creationId xmlns:a16="http://schemas.microsoft.com/office/drawing/2014/main" id="{A436848F-34FD-444A-A697-9B969EDBB0B8}"/>
              </a:ext>
            </a:extLst>
          </p:cNvPr>
          <p:cNvSpPr txBox="1"/>
          <p:nvPr/>
        </p:nvSpPr>
        <p:spPr>
          <a:xfrm>
            <a:off x="6804898" y="3387127"/>
            <a:ext cx="1664413" cy="369332"/>
          </a:xfrm>
          <a:prstGeom prst="rect">
            <a:avLst/>
          </a:prstGeom>
          <a:noFill/>
        </p:spPr>
        <p:txBody>
          <a:bodyPr wrap="square" rtlCol="0">
            <a:spAutoFit/>
          </a:bodyPr>
          <a:lstStyle/>
          <a:p>
            <a:r>
              <a:rPr lang="nl-NL" dirty="0"/>
              <a:t>VOLGEN!!!!</a:t>
            </a:r>
          </a:p>
        </p:txBody>
      </p:sp>
    </p:spTree>
    <p:extLst>
      <p:ext uri="{BB962C8B-B14F-4D97-AF65-F5344CB8AC3E}">
        <p14:creationId xmlns:p14="http://schemas.microsoft.com/office/powerpoint/2010/main" val="2588206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29520" y="5019041"/>
            <a:ext cx="1930400" cy="1838960"/>
          </a:xfrm>
          <a:prstGeom prst="rect">
            <a:avLst/>
          </a:prstGeom>
          <a:noFill/>
          <a:ln>
            <a:noFill/>
          </a:ln>
        </p:spPr>
      </p:pic>
      <p:sp>
        <p:nvSpPr>
          <p:cNvPr id="6" name="Tekstvak 5">
            <a:extLst>
              <a:ext uri="{FF2B5EF4-FFF2-40B4-BE49-F238E27FC236}">
                <a16:creationId xmlns:a16="http://schemas.microsoft.com/office/drawing/2014/main" id="{BB0CC14E-A28E-43F9-A68F-61F5BDCA1318}"/>
              </a:ext>
            </a:extLst>
          </p:cNvPr>
          <p:cNvSpPr txBox="1"/>
          <p:nvPr/>
        </p:nvSpPr>
        <p:spPr>
          <a:xfrm>
            <a:off x="2191123" y="799981"/>
            <a:ext cx="9013730" cy="769441"/>
          </a:xfrm>
          <a:prstGeom prst="rect">
            <a:avLst/>
          </a:prstGeom>
          <a:noFill/>
        </p:spPr>
        <p:txBody>
          <a:bodyPr wrap="square" rtlCol="0">
            <a:spAutoFit/>
          </a:bodyPr>
          <a:lstStyle/>
          <a:p>
            <a:r>
              <a:rPr lang="nl-NL" sz="4400" dirty="0"/>
              <a:t>Tot de volgende W(</a:t>
            </a:r>
            <a:r>
              <a:rPr lang="nl-NL" sz="4400" dirty="0" err="1"/>
              <a:t>ee</a:t>
            </a:r>
            <a:r>
              <a:rPr lang="nl-NL" sz="4400" dirty="0"/>
              <a:t>)T(</a:t>
            </a:r>
            <a:r>
              <a:rPr lang="nl-NL" sz="4400" dirty="0" err="1"/>
              <a:t>jes</a:t>
            </a:r>
            <a:r>
              <a:rPr lang="nl-NL" sz="4400" dirty="0"/>
              <a:t>)!!</a:t>
            </a:r>
          </a:p>
        </p:txBody>
      </p:sp>
      <p:sp>
        <p:nvSpPr>
          <p:cNvPr id="8" name="Rechthoek 7">
            <a:extLst>
              <a:ext uri="{FF2B5EF4-FFF2-40B4-BE49-F238E27FC236}">
                <a16:creationId xmlns:a16="http://schemas.microsoft.com/office/drawing/2014/main" id="{6C292365-CA56-4B95-822A-67BBD5F79878}"/>
              </a:ext>
            </a:extLst>
          </p:cNvPr>
          <p:cNvSpPr/>
          <p:nvPr/>
        </p:nvSpPr>
        <p:spPr>
          <a:xfrm>
            <a:off x="8010094" y="5938521"/>
            <a:ext cx="1720343" cy="646331"/>
          </a:xfrm>
          <a:prstGeom prst="rect">
            <a:avLst/>
          </a:prstGeom>
          <a:ln w="38100">
            <a:solidFill>
              <a:srgbClr val="00B0F0"/>
            </a:solidFill>
          </a:ln>
        </p:spPr>
        <p:txBody>
          <a:bodyPr wrap="none">
            <a:spAutoFit/>
          </a:bodyPr>
          <a:lstStyle/>
          <a:p>
            <a:r>
              <a:rPr lang="nl-NL" dirty="0"/>
              <a:t>W(ee) &amp; T(jes)</a:t>
            </a:r>
          </a:p>
          <a:p>
            <a:r>
              <a:rPr lang="nl-NL" dirty="0"/>
              <a:t>Nr 7 maart 2021</a:t>
            </a:r>
          </a:p>
        </p:txBody>
      </p:sp>
      <p:sp>
        <p:nvSpPr>
          <p:cNvPr id="10" name="Rechthoek 9">
            <a:extLst>
              <a:ext uri="{FF2B5EF4-FFF2-40B4-BE49-F238E27FC236}">
                <a16:creationId xmlns:a16="http://schemas.microsoft.com/office/drawing/2014/main" id="{086CBB65-653B-4FC8-8CE9-ED5690F6D3DF}"/>
              </a:ext>
            </a:extLst>
          </p:cNvPr>
          <p:cNvSpPr/>
          <p:nvPr/>
        </p:nvSpPr>
        <p:spPr>
          <a:xfrm>
            <a:off x="796210" y="3568297"/>
            <a:ext cx="10255628" cy="769441"/>
          </a:xfrm>
          <a:prstGeom prst="rect">
            <a:avLst/>
          </a:prstGeom>
        </p:spPr>
        <p:txBody>
          <a:bodyPr wrap="none">
            <a:spAutoFit/>
          </a:bodyPr>
          <a:lstStyle/>
          <a:p>
            <a:r>
              <a:rPr lang="nl-NL" sz="4400" dirty="0"/>
              <a:t>En op naar een nieuw coronavrij schooljaar!</a:t>
            </a:r>
          </a:p>
        </p:txBody>
      </p:sp>
    </p:spTree>
    <p:extLst>
      <p:ext uri="{BB962C8B-B14F-4D97-AF65-F5344CB8AC3E}">
        <p14:creationId xmlns:p14="http://schemas.microsoft.com/office/powerpoint/2010/main" val="2344110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332817" y="5905434"/>
            <a:ext cx="1720343" cy="646331"/>
          </a:xfrm>
          <a:prstGeom prst="rect">
            <a:avLst/>
          </a:prstGeom>
          <a:ln w="38100">
            <a:solidFill>
              <a:srgbClr val="00B0F0"/>
            </a:solidFill>
          </a:ln>
        </p:spPr>
        <p:txBody>
          <a:bodyPr wrap="none">
            <a:spAutoFit/>
          </a:bodyPr>
          <a:lstStyle/>
          <a:p>
            <a:r>
              <a:rPr lang="nl-NL" dirty="0"/>
              <a:t>W(ee) &amp; T(jes)</a:t>
            </a:r>
          </a:p>
          <a:p>
            <a:r>
              <a:rPr lang="nl-NL" dirty="0"/>
              <a:t>Nr 7 maart 2021</a:t>
            </a:r>
          </a:p>
        </p:txBody>
      </p:sp>
      <p:sp>
        <p:nvSpPr>
          <p:cNvPr id="3" name="Tekstvak 2">
            <a:extLst>
              <a:ext uri="{FF2B5EF4-FFF2-40B4-BE49-F238E27FC236}">
                <a16:creationId xmlns:a16="http://schemas.microsoft.com/office/drawing/2014/main" id="{2687DDB6-2053-4A2A-A434-29EE5E32D84B}"/>
              </a:ext>
            </a:extLst>
          </p:cNvPr>
          <p:cNvSpPr txBox="1"/>
          <p:nvPr/>
        </p:nvSpPr>
        <p:spPr>
          <a:xfrm>
            <a:off x="945865" y="179403"/>
            <a:ext cx="6831672" cy="7417415"/>
          </a:xfrm>
          <a:prstGeom prst="rect">
            <a:avLst/>
          </a:prstGeom>
          <a:noFill/>
        </p:spPr>
        <p:txBody>
          <a:bodyPr wrap="square" rtlCol="0">
            <a:spAutoFit/>
          </a:bodyPr>
          <a:lstStyle/>
          <a:p>
            <a:endParaRPr lang="nl-NL" dirty="0"/>
          </a:p>
          <a:p>
            <a:endParaRPr lang="nl-NL" dirty="0"/>
          </a:p>
          <a:p>
            <a:endParaRPr lang="nl-NL" dirty="0"/>
          </a:p>
          <a:p>
            <a:r>
              <a:rPr lang="nl-NL" sz="4000" dirty="0">
                <a:solidFill>
                  <a:srgbClr val="00B0F0"/>
                </a:solidFill>
              </a:rPr>
              <a:t>Schooljaar 2020-2021 in Techniek OntdekRijk</a:t>
            </a:r>
          </a:p>
          <a:p>
            <a:endParaRPr lang="nl-NL" dirty="0">
              <a:solidFill>
                <a:srgbClr val="00B0F0"/>
              </a:solidFill>
            </a:endParaRPr>
          </a:p>
          <a:p>
            <a:r>
              <a:rPr lang="nl-NL" dirty="0"/>
              <a:t>Het blijft behelpen dit schooljaar. Helaas!</a:t>
            </a:r>
          </a:p>
          <a:p>
            <a:r>
              <a:rPr lang="nl-NL" dirty="0"/>
              <a:t>Hopelijk zijn jullie allemaal goed gestart na de voorzichtige opening van het primair onderwijs in februari.</a:t>
            </a:r>
          </a:p>
          <a:p>
            <a:endParaRPr lang="nl-NL" dirty="0"/>
          </a:p>
          <a:p>
            <a:r>
              <a:rPr lang="nl-NL" dirty="0"/>
              <a:t>Techniek OntdekRijk probeert langzaam ook de deuren weer te openen. Vanaf april is er hopelijk weer meer mogelijk. Meld jouw groep vooral aan als je wilt, kunt en mag komen.  Via de planner op onze site kun je je aanmelden.</a:t>
            </a:r>
          </a:p>
          <a:p>
            <a:r>
              <a:rPr lang="nl-NL" dirty="0">
                <a:hlinkClick r:id="rId3"/>
              </a:rPr>
              <a:t>https://www.techniekontdekrijk.nl/plannen-groepsbezoek/</a:t>
            </a:r>
            <a:endParaRPr lang="nl-NL" dirty="0"/>
          </a:p>
          <a:p>
            <a:r>
              <a:rPr lang="nl-NL" dirty="0"/>
              <a:t>We hebben wel rekening te houden met de andere bewoners van Ontdekstation013. Er mogen nog steeds maar 30 personen tegelijk aanwezig zijn in het gebouw. </a:t>
            </a:r>
          </a:p>
          <a:p>
            <a:endParaRPr lang="nl-NL" dirty="0"/>
          </a:p>
          <a:p>
            <a:r>
              <a:rPr lang="nl-NL" dirty="0"/>
              <a:t>Ook Plan B is nog in werking, klik even door naar de volgende dia voor de uitleg over dit alternatief. </a:t>
            </a:r>
          </a:p>
          <a:p>
            <a:endParaRPr lang="nl-NL" dirty="0"/>
          </a:p>
          <a:p>
            <a:endParaRPr lang="nl-NL" dirty="0"/>
          </a:p>
        </p:txBody>
      </p:sp>
      <p:pic>
        <p:nvPicPr>
          <p:cNvPr id="3074" name="Picture 2" descr="Veranderend jaarnummer 2020 en 2021 op witte blokjes | Premium Foto">
            <a:extLst>
              <a:ext uri="{FF2B5EF4-FFF2-40B4-BE49-F238E27FC236}">
                <a16:creationId xmlns:a16="http://schemas.microsoft.com/office/drawing/2014/main" id="{250350A0-23C3-40AE-9C97-D7436E87A6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32817" y="703265"/>
            <a:ext cx="3239669" cy="2158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464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415010" y="5942805"/>
            <a:ext cx="1720343" cy="646331"/>
          </a:xfrm>
          <a:prstGeom prst="rect">
            <a:avLst/>
          </a:prstGeom>
          <a:ln w="38100">
            <a:solidFill>
              <a:srgbClr val="00B0F0"/>
            </a:solidFill>
          </a:ln>
        </p:spPr>
        <p:txBody>
          <a:bodyPr wrap="none">
            <a:spAutoFit/>
          </a:bodyPr>
          <a:lstStyle/>
          <a:p>
            <a:r>
              <a:rPr lang="nl-NL" dirty="0"/>
              <a:t>W(ee) &amp; T(jes)</a:t>
            </a:r>
          </a:p>
          <a:p>
            <a:r>
              <a:rPr lang="nl-NL" dirty="0"/>
              <a:t>Nr 7 maart 2021</a:t>
            </a:r>
          </a:p>
        </p:txBody>
      </p:sp>
      <p:sp>
        <p:nvSpPr>
          <p:cNvPr id="3" name="Tekstvak 2">
            <a:extLst>
              <a:ext uri="{FF2B5EF4-FFF2-40B4-BE49-F238E27FC236}">
                <a16:creationId xmlns:a16="http://schemas.microsoft.com/office/drawing/2014/main" id="{2687DDB6-2053-4A2A-A434-29EE5E32D84B}"/>
              </a:ext>
            </a:extLst>
          </p:cNvPr>
          <p:cNvSpPr txBox="1"/>
          <p:nvPr/>
        </p:nvSpPr>
        <p:spPr>
          <a:xfrm>
            <a:off x="514350" y="1164288"/>
            <a:ext cx="7232365" cy="646331"/>
          </a:xfrm>
          <a:prstGeom prst="rect">
            <a:avLst/>
          </a:prstGeom>
          <a:noFill/>
        </p:spPr>
        <p:txBody>
          <a:bodyPr wrap="square" rtlCol="0">
            <a:spAutoFit/>
          </a:bodyPr>
          <a:lstStyle/>
          <a:p>
            <a:endParaRPr lang="nl-NL" dirty="0"/>
          </a:p>
          <a:p>
            <a:endParaRPr lang="nl-NL" dirty="0"/>
          </a:p>
        </p:txBody>
      </p:sp>
      <p:sp>
        <p:nvSpPr>
          <p:cNvPr id="8" name="Tekstvak 7">
            <a:extLst>
              <a:ext uri="{FF2B5EF4-FFF2-40B4-BE49-F238E27FC236}">
                <a16:creationId xmlns:a16="http://schemas.microsoft.com/office/drawing/2014/main" id="{1B58B7F4-E34C-4369-92CB-5EA75AF37273}"/>
              </a:ext>
            </a:extLst>
          </p:cNvPr>
          <p:cNvSpPr txBox="1"/>
          <p:nvPr/>
        </p:nvSpPr>
        <p:spPr>
          <a:xfrm>
            <a:off x="733272" y="0"/>
            <a:ext cx="6359704" cy="8002191"/>
          </a:xfrm>
          <a:prstGeom prst="rect">
            <a:avLst/>
          </a:prstGeom>
          <a:noFill/>
        </p:spPr>
        <p:txBody>
          <a:bodyPr wrap="square" rtlCol="0">
            <a:spAutoFit/>
          </a:bodyPr>
          <a:lstStyle/>
          <a:p>
            <a:r>
              <a:rPr lang="nl-NL" sz="4000" dirty="0">
                <a:solidFill>
                  <a:srgbClr val="00B0F0"/>
                </a:solidFill>
              </a:rPr>
              <a:t>Techniek OntdekRijk PLAN B</a:t>
            </a:r>
          </a:p>
          <a:p>
            <a:endParaRPr lang="nl-NL" dirty="0"/>
          </a:p>
          <a:p>
            <a:r>
              <a:rPr lang="nl-NL" sz="2400" b="1" dirty="0">
                <a:solidFill>
                  <a:srgbClr val="00B0F0"/>
                </a:solidFill>
              </a:rPr>
              <a:t>Plan B:</a:t>
            </a:r>
          </a:p>
          <a:p>
            <a:r>
              <a:rPr lang="nl-NL" dirty="0"/>
              <a:t>Wij komen naar jullie toe en verzorgen de uitdaging van Techniek OntdekRijk in jouw groepslokaal. Onze voorkeur blijft jullie bezoek aan Techniek OntdekRijk!</a:t>
            </a:r>
          </a:p>
          <a:p>
            <a:endParaRPr lang="nl-NL" dirty="0"/>
          </a:p>
          <a:p>
            <a:r>
              <a:rPr lang="nl-NL" dirty="0"/>
              <a:t>Voorwaarden:</a:t>
            </a:r>
          </a:p>
          <a:p>
            <a:pPr marL="285750" indent="-285750">
              <a:buFont typeface="Arial" panose="020B0604020202020204" pitchFamily="34" charset="0"/>
              <a:buChar char="•"/>
            </a:pPr>
            <a:r>
              <a:rPr lang="nl-NL" dirty="0"/>
              <a:t>Wij komen met 2 personen naar jullie toe en kunnen dus 2 groepen op dezelfde tijd een uitdaging aanbieden</a:t>
            </a:r>
          </a:p>
          <a:p>
            <a:pPr marL="285750" indent="-285750">
              <a:buFont typeface="Arial" panose="020B0604020202020204" pitchFamily="34" charset="0"/>
              <a:buChar char="•"/>
            </a:pPr>
            <a:r>
              <a:rPr lang="nl-NL" dirty="0"/>
              <a:t>Meerdere groepen op 1 school op 1 dag.</a:t>
            </a:r>
          </a:p>
          <a:p>
            <a:pPr marL="285750" indent="-285750">
              <a:buFont typeface="Arial" panose="020B0604020202020204" pitchFamily="34" charset="0"/>
              <a:buChar char="•"/>
            </a:pPr>
            <a:r>
              <a:rPr lang="nl-NL" dirty="0"/>
              <a:t>Op maandag en dinsdag 2 of 3 groepen na elkaar (9.00u, 11.00u en 13.00u). Dat kan dan dubbel, dus 4 of 6 groepen op die tijden</a:t>
            </a:r>
          </a:p>
          <a:p>
            <a:pPr marL="285750" indent="-285750">
              <a:buFont typeface="Arial" panose="020B0604020202020204" pitchFamily="34" charset="0"/>
              <a:buChar char="•"/>
            </a:pPr>
            <a:r>
              <a:rPr lang="nl-NL" dirty="0"/>
              <a:t>Op woensdag en donderdag 2 groepen na elkaar (9.00u en 11.00u). Ook hier dubbel, dus 4 groepen op die tijden.</a:t>
            </a:r>
          </a:p>
          <a:p>
            <a:pPr marL="285750" indent="-285750">
              <a:buFont typeface="Arial" panose="020B0604020202020204" pitchFamily="34" charset="0"/>
              <a:buChar char="•"/>
            </a:pPr>
            <a:r>
              <a:rPr lang="nl-NL" dirty="0"/>
              <a:t>Jullie verzamelen constructiematerialen die bij jullie op school aanwezig zijn in je lokaal</a:t>
            </a:r>
          </a:p>
          <a:p>
            <a:pPr marL="285750" indent="-285750">
              <a:buFont typeface="Arial" panose="020B0604020202020204" pitchFamily="34" charset="0"/>
              <a:buChar char="•"/>
            </a:pPr>
            <a:r>
              <a:rPr lang="nl-NL" dirty="0"/>
              <a:t>Wij brengen materialen mee vanuit Techniek OntdekRijk</a:t>
            </a:r>
          </a:p>
          <a:p>
            <a:pPr marL="285750" indent="-285750">
              <a:buFont typeface="Arial" panose="020B0604020202020204" pitchFamily="34" charset="0"/>
              <a:buChar char="•"/>
            </a:pPr>
            <a:r>
              <a:rPr lang="nl-NL" dirty="0"/>
              <a:t>Wij sluiten aan bij jullie thema (zoals jullie van ons gewend zijn)</a:t>
            </a:r>
          </a:p>
          <a:p>
            <a:pPr marL="285750" indent="-285750">
              <a:buFont typeface="Arial" panose="020B0604020202020204" pitchFamily="34" charset="0"/>
              <a:buChar char="•"/>
            </a:pPr>
            <a:r>
              <a:rPr lang="nl-NL" dirty="0"/>
              <a:t>Dit alles in overleg. Zoek op de site een datum die waar nog geen bezoeken gepland zijn en neem contact met ons op via </a:t>
            </a:r>
            <a:r>
              <a:rPr lang="nl-NL" dirty="0">
                <a:hlinkClick r:id="rId3"/>
              </a:rPr>
              <a:t>info@techniekontdekrijk.nl</a:t>
            </a:r>
            <a:r>
              <a:rPr lang="nl-NL" dirty="0"/>
              <a:t> of 06-30366526</a:t>
            </a:r>
          </a:p>
          <a:p>
            <a:endParaRPr lang="nl-NL" dirty="0"/>
          </a:p>
          <a:p>
            <a:endParaRPr lang="nl-NL" dirty="0"/>
          </a:p>
          <a:p>
            <a:endParaRPr lang="nl-NL" dirty="0"/>
          </a:p>
          <a:p>
            <a:endParaRPr lang="nl-NL" dirty="0"/>
          </a:p>
        </p:txBody>
      </p:sp>
      <p:pic>
        <p:nvPicPr>
          <p:cNvPr id="11" name="Picture 2" descr="Plan B Stempel Plan B Ronde Grunge Teken Plan B Stockvectorkunst en meer  beelden van Banner - iStock">
            <a:extLst>
              <a:ext uri="{FF2B5EF4-FFF2-40B4-BE49-F238E27FC236}">
                <a16:creationId xmlns:a16="http://schemas.microsoft.com/office/drawing/2014/main" id="{63013969-7D95-424A-BEC7-0CAE222FDFDA}"/>
              </a:ext>
            </a:extLst>
          </p:cNvPr>
          <p:cNvPicPr/>
          <p:nvPr/>
        </p:nvPicPr>
        <p:blipFill rotWithShape="1">
          <a:blip r:embed="rId4">
            <a:extLst>
              <a:ext uri="{28A0092B-C50C-407E-A947-70E740481C1C}">
                <a14:useLocalDpi xmlns:a14="http://schemas.microsoft.com/office/drawing/2010/main" val="0"/>
              </a:ext>
            </a:extLst>
          </a:blip>
          <a:srcRect l="1462" b="4749"/>
          <a:stretch/>
        </p:blipFill>
        <p:spPr bwMode="auto">
          <a:xfrm rot="374547">
            <a:off x="7865110" y="782260"/>
            <a:ext cx="3661410" cy="297942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89860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368752" y="6030696"/>
            <a:ext cx="1720343" cy="646331"/>
          </a:xfrm>
          <a:prstGeom prst="rect">
            <a:avLst/>
          </a:prstGeom>
          <a:ln w="38100">
            <a:solidFill>
              <a:srgbClr val="00B0F0"/>
            </a:solidFill>
          </a:ln>
        </p:spPr>
        <p:txBody>
          <a:bodyPr wrap="none">
            <a:spAutoFit/>
          </a:bodyPr>
          <a:lstStyle/>
          <a:p>
            <a:r>
              <a:rPr lang="nl-NL" dirty="0"/>
              <a:t>W(ee) &amp; T(jes)</a:t>
            </a:r>
          </a:p>
          <a:p>
            <a:r>
              <a:rPr lang="nl-NL" dirty="0"/>
              <a:t>Nr 7 maart 2021</a:t>
            </a:r>
          </a:p>
        </p:txBody>
      </p:sp>
      <p:sp>
        <p:nvSpPr>
          <p:cNvPr id="7" name="Tekstvak 6">
            <a:extLst>
              <a:ext uri="{FF2B5EF4-FFF2-40B4-BE49-F238E27FC236}">
                <a16:creationId xmlns:a16="http://schemas.microsoft.com/office/drawing/2014/main" id="{D3BAC258-5DDD-4B0D-9F53-CBAE0016C500}"/>
              </a:ext>
            </a:extLst>
          </p:cNvPr>
          <p:cNvSpPr txBox="1"/>
          <p:nvPr/>
        </p:nvSpPr>
        <p:spPr>
          <a:xfrm>
            <a:off x="341517" y="0"/>
            <a:ext cx="11850483" cy="9233297"/>
          </a:xfrm>
          <a:prstGeom prst="rect">
            <a:avLst/>
          </a:prstGeom>
          <a:noFill/>
        </p:spPr>
        <p:txBody>
          <a:bodyPr wrap="square" rtlCol="0">
            <a:spAutoFit/>
          </a:bodyPr>
          <a:lstStyle/>
          <a:p>
            <a:endParaRPr lang="nl-NL" sz="2800" dirty="0"/>
          </a:p>
          <a:p>
            <a:r>
              <a:rPr lang="nl-NL" sz="2800" dirty="0"/>
              <a:t>Doe mee met het 3-bijeenkomsten durend professionaliserings-traject </a:t>
            </a:r>
          </a:p>
          <a:p>
            <a:r>
              <a:rPr lang="nl-NL" sz="2800" dirty="0"/>
              <a:t>Mijn OntdekRijk.</a:t>
            </a:r>
          </a:p>
          <a:p>
            <a:endParaRPr lang="nl-NL" sz="2800" dirty="0"/>
          </a:p>
          <a:p>
            <a:endParaRPr lang="nl-NL" sz="2800" dirty="0"/>
          </a:p>
          <a:p>
            <a:endParaRPr lang="en-US" dirty="0"/>
          </a:p>
          <a:p>
            <a:pPr algn="just"/>
            <a:endParaRPr lang="nl-NL" sz="2000" dirty="0"/>
          </a:p>
          <a:p>
            <a:r>
              <a:rPr lang="nl-NL" sz="2000" dirty="0"/>
              <a:t>Dat schreven we aan het begin van dit schooljaar nog. Helaas hebben we  er voor moeten kiezen om het traject Mijn OntdekRijk dit schooljaar niet meer plaats te laten vinden.</a:t>
            </a:r>
          </a:p>
          <a:p>
            <a:r>
              <a:rPr lang="nl-NL" sz="2000" dirty="0"/>
              <a:t>Wij vinden het geen optie om dit online te gaan doen. Juist het samenwerken, samen ervaren, samen voorbereiden en het zelf doen is wat deze professionaliseringsbijeenkomsten waardevol en inspirerend maken.</a:t>
            </a:r>
          </a:p>
          <a:p>
            <a:pPr algn="just"/>
            <a:endParaRPr lang="nl-NL" sz="2000" dirty="0"/>
          </a:p>
          <a:p>
            <a:r>
              <a:rPr lang="nl-NL" sz="2000" dirty="0"/>
              <a:t>Wij gaan uit van een ‘normaler’ 2021-2022.</a:t>
            </a:r>
          </a:p>
          <a:p>
            <a:r>
              <a:rPr lang="nl-NL" sz="2000" dirty="0"/>
              <a:t>Dan bieden wij Mijn OntdekRijk weer aan! </a:t>
            </a:r>
          </a:p>
          <a:p>
            <a:r>
              <a:rPr lang="nl-NL" sz="2000" dirty="0"/>
              <a:t>Houd de nieuwsbrief, Facebook en de site in de gaten voor de nieuwe data en inschrijfmogelijkheid!!!</a:t>
            </a:r>
          </a:p>
          <a:p>
            <a:r>
              <a:rPr lang="en-US" sz="2000" dirty="0"/>
              <a:t>Meer info over Mijn OntdekRijk  </a:t>
            </a:r>
          </a:p>
          <a:p>
            <a:r>
              <a:rPr lang="nl-NL" sz="2000" dirty="0">
                <a:hlinkClick r:id="rId3"/>
              </a:rPr>
              <a:t>https://www.techniekontdekrijk.nl/activiteiten/professionaliseringstraject</a:t>
            </a:r>
            <a:endParaRPr lang="nl-NL" sz="2000" dirty="0"/>
          </a:p>
          <a:p>
            <a:endParaRPr lang="nl-NL" sz="2000" dirty="0"/>
          </a:p>
          <a:p>
            <a:r>
              <a:rPr lang="nl-NL" sz="2000" dirty="0"/>
              <a:t>De inspiratiebijeenkomst met als thema ‘samenwerking PO en bedrijfsleven </a:t>
            </a:r>
          </a:p>
          <a:p>
            <a:r>
              <a:rPr lang="nl-NL" sz="2000" dirty="0"/>
              <a:t>op 14 juni gaat echter wel (online) door. Op de volgende dia meer info…</a:t>
            </a:r>
          </a:p>
          <a:p>
            <a:endParaRPr lang="en-US" sz="2000" dirty="0"/>
          </a:p>
          <a:p>
            <a:r>
              <a:rPr lang="en-US" sz="2800" b="1" dirty="0"/>
              <a:t>                     </a:t>
            </a:r>
            <a:endParaRPr lang="en-US" sz="2800" dirty="0"/>
          </a:p>
          <a:p>
            <a:endParaRPr lang="nl-NL" dirty="0"/>
          </a:p>
          <a:p>
            <a:endParaRPr lang="en-US" dirty="0"/>
          </a:p>
          <a:p>
            <a:r>
              <a:rPr lang="en-US" dirty="0"/>
              <a:t>	           </a:t>
            </a:r>
          </a:p>
          <a:p>
            <a:endParaRPr lang="en-US" dirty="0"/>
          </a:p>
          <a:p>
            <a:endParaRPr lang="en-US" dirty="0"/>
          </a:p>
          <a:p>
            <a:endParaRPr lang="en-US" dirty="0"/>
          </a:p>
        </p:txBody>
      </p:sp>
      <p:pic>
        <p:nvPicPr>
          <p:cNvPr id="19" name="Afbeelding 18" descr="Afbeelding met tekening, teken&#10;&#10;Automatisch gegenereerde beschrijving">
            <a:extLst>
              <a:ext uri="{FF2B5EF4-FFF2-40B4-BE49-F238E27FC236}">
                <a16:creationId xmlns:a16="http://schemas.microsoft.com/office/drawing/2014/main" id="{C692139F-EABC-4F7F-A1CF-2FF78FFA1DF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55395" y="908697"/>
            <a:ext cx="3301731" cy="1477849"/>
          </a:xfrm>
          <a:prstGeom prst="rect">
            <a:avLst/>
          </a:prstGeom>
        </p:spPr>
      </p:pic>
      <p:cxnSp>
        <p:nvCxnSpPr>
          <p:cNvPr id="12" name="Rechte verbindingslijn 11">
            <a:extLst>
              <a:ext uri="{FF2B5EF4-FFF2-40B4-BE49-F238E27FC236}">
                <a16:creationId xmlns:a16="http://schemas.microsoft.com/office/drawing/2014/main" id="{528CEF5F-69AA-402D-919B-C90CE19C93F0}"/>
              </a:ext>
            </a:extLst>
          </p:cNvPr>
          <p:cNvCxnSpPr>
            <a:cxnSpLocks/>
          </p:cNvCxnSpPr>
          <p:nvPr/>
        </p:nvCxnSpPr>
        <p:spPr>
          <a:xfrm flipV="1">
            <a:off x="823417" y="554805"/>
            <a:ext cx="8618534" cy="167824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Rechte verbindingslijn 13">
            <a:extLst>
              <a:ext uri="{FF2B5EF4-FFF2-40B4-BE49-F238E27FC236}">
                <a16:creationId xmlns:a16="http://schemas.microsoft.com/office/drawing/2014/main" id="{A67BEFA3-349E-4A5B-BF0F-E25C7367C4AA}"/>
              </a:ext>
            </a:extLst>
          </p:cNvPr>
          <p:cNvCxnSpPr>
            <a:cxnSpLocks/>
          </p:cNvCxnSpPr>
          <p:nvPr/>
        </p:nvCxnSpPr>
        <p:spPr>
          <a:xfrm>
            <a:off x="503434" y="554805"/>
            <a:ext cx="9205645" cy="2102633"/>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9007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355749" y="5941149"/>
            <a:ext cx="1720343" cy="646331"/>
          </a:xfrm>
          <a:prstGeom prst="rect">
            <a:avLst/>
          </a:prstGeom>
          <a:ln w="38100">
            <a:solidFill>
              <a:srgbClr val="00B0F0"/>
            </a:solidFill>
          </a:ln>
        </p:spPr>
        <p:txBody>
          <a:bodyPr wrap="none">
            <a:spAutoFit/>
          </a:bodyPr>
          <a:lstStyle/>
          <a:p>
            <a:r>
              <a:rPr lang="nl-NL" dirty="0"/>
              <a:t>W(ee) &amp; T(jes)</a:t>
            </a:r>
          </a:p>
          <a:p>
            <a:r>
              <a:rPr lang="nl-NL" dirty="0"/>
              <a:t>Nr 7 maart 2021</a:t>
            </a:r>
          </a:p>
        </p:txBody>
      </p:sp>
      <p:pic>
        <p:nvPicPr>
          <p:cNvPr id="1026" name="Picture 2" descr="Goed nieuws moet je maken | Loesje">
            <a:extLst>
              <a:ext uri="{FF2B5EF4-FFF2-40B4-BE49-F238E27FC236}">
                <a16:creationId xmlns:a16="http://schemas.microsoft.com/office/drawing/2014/main" id="{11B1B70F-CE55-4AC3-8C23-8897F8D2D602}"/>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75722" y="541511"/>
            <a:ext cx="2134599" cy="3018483"/>
          </a:xfrm>
          <a:prstGeom prst="rect">
            <a:avLst/>
          </a:prstGeom>
          <a:noFill/>
          <a:extLst>
            <a:ext uri="{909E8E84-426E-40DD-AFC4-6F175D3DCCD1}">
              <a14:hiddenFill xmlns:a14="http://schemas.microsoft.com/office/drawing/2010/main">
                <a:solidFill>
                  <a:srgbClr val="FFFFFF"/>
                </a:solidFill>
              </a14:hiddenFill>
            </a:ext>
          </a:extLst>
        </p:spPr>
      </p:pic>
      <p:sp>
        <p:nvSpPr>
          <p:cNvPr id="7" name="Tekstvak 6">
            <a:extLst>
              <a:ext uri="{FF2B5EF4-FFF2-40B4-BE49-F238E27FC236}">
                <a16:creationId xmlns:a16="http://schemas.microsoft.com/office/drawing/2014/main" id="{DAAAD15B-133B-4B74-A356-181D82CCD971}"/>
              </a:ext>
            </a:extLst>
          </p:cNvPr>
          <p:cNvSpPr txBox="1"/>
          <p:nvPr/>
        </p:nvSpPr>
        <p:spPr>
          <a:xfrm>
            <a:off x="2969232" y="1027416"/>
            <a:ext cx="8815226" cy="3908762"/>
          </a:xfrm>
          <a:prstGeom prst="rect">
            <a:avLst/>
          </a:prstGeom>
          <a:noFill/>
        </p:spPr>
        <p:txBody>
          <a:bodyPr wrap="square" rtlCol="0">
            <a:spAutoFit/>
          </a:bodyPr>
          <a:lstStyle/>
          <a:p>
            <a:endParaRPr lang="nl-NL" dirty="0"/>
          </a:p>
          <a:p>
            <a:endParaRPr lang="nl-NL" dirty="0"/>
          </a:p>
          <a:p>
            <a:r>
              <a:rPr lang="nl-NL" sz="2800" dirty="0"/>
              <a:t>Samenwerking tussen onderwijs en bedrijfsleven</a:t>
            </a:r>
          </a:p>
          <a:p>
            <a:r>
              <a:rPr lang="nl-NL" sz="2800" dirty="0"/>
              <a:t>Hoe motiverend is dat voor kinderen???</a:t>
            </a:r>
          </a:p>
          <a:p>
            <a:r>
              <a:rPr lang="nl-NL" sz="2800" dirty="0"/>
              <a:t>Hoe doe je dat????</a:t>
            </a:r>
          </a:p>
          <a:p>
            <a:r>
              <a:rPr lang="nl-NL" sz="2800" dirty="0"/>
              <a:t>En nog veel meer!!!!</a:t>
            </a:r>
          </a:p>
          <a:p>
            <a:endParaRPr lang="nl-NL" dirty="0"/>
          </a:p>
          <a:p>
            <a:r>
              <a:rPr lang="nl-NL" dirty="0"/>
              <a:t>Aanmelden kan tzt via de ontwikkelacademie. </a:t>
            </a:r>
            <a:r>
              <a:rPr lang="nl-NL" dirty="0">
                <a:hlinkClick r:id="rId4"/>
              </a:rPr>
              <a:t>www.ontwikkelacademie.nu</a:t>
            </a:r>
            <a:endParaRPr lang="nl-NL" dirty="0"/>
          </a:p>
          <a:p>
            <a:r>
              <a:rPr lang="nl-NL" dirty="0"/>
              <a:t>Volg facebook, onze site en de nieuwsbrief en blijf op hoogte zodat je </a:t>
            </a:r>
          </a:p>
          <a:p>
            <a:r>
              <a:rPr lang="nl-NL" dirty="0"/>
              <a:t>je tijdig aan kunt melden.</a:t>
            </a:r>
          </a:p>
          <a:p>
            <a:endParaRPr lang="nl-NL" sz="2800" dirty="0"/>
          </a:p>
        </p:txBody>
      </p:sp>
      <p:sp>
        <p:nvSpPr>
          <p:cNvPr id="11" name="Ovaal 10">
            <a:extLst>
              <a:ext uri="{FF2B5EF4-FFF2-40B4-BE49-F238E27FC236}">
                <a16:creationId xmlns:a16="http://schemas.microsoft.com/office/drawing/2014/main" id="{1296A742-9927-4892-A3E6-9E68261AD87F}"/>
              </a:ext>
            </a:extLst>
          </p:cNvPr>
          <p:cNvSpPr/>
          <p:nvPr/>
        </p:nvSpPr>
        <p:spPr>
          <a:xfrm>
            <a:off x="316810" y="465792"/>
            <a:ext cx="2500817" cy="3486118"/>
          </a:xfrm>
          <a:prstGeom prst="ellipse">
            <a:avLst/>
          </a:prstGeom>
          <a:no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 name="Tekstvak 2">
            <a:extLst>
              <a:ext uri="{FF2B5EF4-FFF2-40B4-BE49-F238E27FC236}">
                <a16:creationId xmlns:a16="http://schemas.microsoft.com/office/drawing/2014/main" id="{E01B3BD7-7B96-4371-902E-6C69B55BBCBD}"/>
              </a:ext>
            </a:extLst>
          </p:cNvPr>
          <p:cNvSpPr txBox="1"/>
          <p:nvPr/>
        </p:nvSpPr>
        <p:spPr>
          <a:xfrm>
            <a:off x="1099336" y="5383742"/>
            <a:ext cx="2928134" cy="830997"/>
          </a:xfrm>
          <a:prstGeom prst="rect">
            <a:avLst/>
          </a:prstGeom>
          <a:noFill/>
        </p:spPr>
        <p:txBody>
          <a:bodyPr wrap="square" rtlCol="0">
            <a:spAutoFit/>
          </a:bodyPr>
          <a:lstStyle/>
          <a:p>
            <a:r>
              <a:rPr lang="nl-NL" sz="2400" b="1" dirty="0">
                <a:solidFill>
                  <a:srgbClr val="92D050"/>
                </a:solidFill>
              </a:rPr>
              <a:t>Noteer 14 juni alvast in je agenda!!!!</a:t>
            </a:r>
          </a:p>
        </p:txBody>
      </p:sp>
    </p:spTree>
    <p:extLst>
      <p:ext uri="{BB962C8B-B14F-4D97-AF65-F5344CB8AC3E}">
        <p14:creationId xmlns:p14="http://schemas.microsoft.com/office/powerpoint/2010/main" val="1688793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480605" y="5888658"/>
            <a:ext cx="1720343" cy="646331"/>
          </a:xfrm>
          <a:prstGeom prst="rect">
            <a:avLst/>
          </a:prstGeom>
          <a:ln w="38100">
            <a:solidFill>
              <a:srgbClr val="00B0F0"/>
            </a:solidFill>
          </a:ln>
        </p:spPr>
        <p:txBody>
          <a:bodyPr wrap="none">
            <a:spAutoFit/>
          </a:bodyPr>
          <a:lstStyle/>
          <a:p>
            <a:r>
              <a:rPr lang="nl-NL" dirty="0"/>
              <a:t>W(ee) &amp; T(jes)</a:t>
            </a:r>
          </a:p>
          <a:p>
            <a:r>
              <a:rPr lang="nl-NL" dirty="0"/>
              <a:t>Nr 7 maart 2021</a:t>
            </a:r>
          </a:p>
        </p:txBody>
      </p:sp>
      <p:sp>
        <p:nvSpPr>
          <p:cNvPr id="14" name="Ovaal 13">
            <a:extLst>
              <a:ext uri="{FF2B5EF4-FFF2-40B4-BE49-F238E27FC236}">
                <a16:creationId xmlns:a16="http://schemas.microsoft.com/office/drawing/2014/main" id="{F709427A-B857-40C3-AC9C-2BB3B9952BB5}"/>
              </a:ext>
            </a:extLst>
          </p:cNvPr>
          <p:cNvSpPr/>
          <p:nvPr/>
        </p:nvSpPr>
        <p:spPr>
          <a:xfrm>
            <a:off x="7606257" y="1610013"/>
            <a:ext cx="3891083" cy="3471892"/>
          </a:xfrm>
          <a:prstGeom prst="ellipse">
            <a:avLst/>
          </a:prstGeom>
          <a:no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8" name="Tekstvak 7">
            <a:extLst>
              <a:ext uri="{FF2B5EF4-FFF2-40B4-BE49-F238E27FC236}">
                <a16:creationId xmlns:a16="http://schemas.microsoft.com/office/drawing/2014/main" id="{C6F8FA48-9A89-4416-B8DE-FC39E6948A77}"/>
              </a:ext>
            </a:extLst>
          </p:cNvPr>
          <p:cNvSpPr txBox="1"/>
          <p:nvPr/>
        </p:nvSpPr>
        <p:spPr>
          <a:xfrm>
            <a:off x="1448783" y="1256620"/>
            <a:ext cx="5135525" cy="5232202"/>
          </a:xfrm>
          <a:prstGeom prst="rect">
            <a:avLst/>
          </a:prstGeom>
          <a:noFill/>
        </p:spPr>
        <p:txBody>
          <a:bodyPr wrap="square" rtlCol="0">
            <a:spAutoFit/>
          </a:bodyPr>
          <a:lstStyle/>
          <a:p>
            <a:r>
              <a:rPr lang="nl-NL" dirty="0"/>
              <a:t>En nog meer goed </a:t>
            </a:r>
            <a:r>
              <a:rPr lang="nl-NL" sz="2800" b="1" dirty="0">
                <a:solidFill>
                  <a:srgbClr val="92D050"/>
                </a:solidFill>
              </a:rPr>
              <a:t>nieuws</a:t>
            </a:r>
            <a:r>
              <a:rPr lang="nl-NL" dirty="0"/>
              <a:t>!!!</a:t>
            </a:r>
          </a:p>
          <a:p>
            <a:endParaRPr lang="nl-NL" dirty="0"/>
          </a:p>
          <a:p>
            <a:endParaRPr lang="nl-NL" dirty="0"/>
          </a:p>
          <a:p>
            <a:r>
              <a:rPr lang="nl-NL" dirty="0"/>
              <a:t>Dutch Technology Week 2021 (DTW 2021)</a:t>
            </a:r>
          </a:p>
          <a:p>
            <a:endParaRPr lang="nl-NL" dirty="0"/>
          </a:p>
          <a:p>
            <a:pPr marL="285750" indent="-285750">
              <a:buFont typeface="Arial" panose="020B0604020202020204" pitchFamily="34" charset="0"/>
              <a:buChar char="•"/>
            </a:pPr>
            <a:r>
              <a:rPr lang="nl-NL" dirty="0"/>
              <a:t>Een </a:t>
            </a:r>
            <a:r>
              <a:rPr lang="nl-NL" dirty="0" err="1"/>
              <a:t>coronaproof</a:t>
            </a:r>
            <a:r>
              <a:rPr lang="nl-NL" dirty="0"/>
              <a:t> uitdaging voor scholen uit de 013 regio (Tilburg en omgeving)</a:t>
            </a:r>
          </a:p>
          <a:p>
            <a:pPr marL="285750" indent="-285750">
              <a:buFont typeface="Arial" panose="020B0604020202020204" pitchFamily="34" charset="0"/>
              <a:buChar char="•"/>
            </a:pPr>
            <a:r>
              <a:rPr lang="nl-NL" dirty="0"/>
              <a:t>Bouw het origineelste gebouw van de 013 regio</a:t>
            </a:r>
          </a:p>
          <a:p>
            <a:pPr marL="285750" indent="-285750">
              <a:buFont typeface="Arial" panose="020B0604020202020204" pitchFamily="34" charset="0"/>
              <a:buChar char="•"/>
            </a:pPr>
            <a:r>
              <a:rPr lang="nl-NL" dirty="0"/>
              <a:t>Voor de groepen 4 en/of 5 en/of 6</a:t>
            </a:r>
          </a:p>
          <a:p>
            <a:pPr marL="285750" indent="-285750">
              <a:buFont typeface="Arial" panose="020B0604020202020204" pitchFamily="34" charset="0"/>
              <a:buChar char="•"/>
            </a:pPr>
            <a:r>
              <a:rPr lang="nl-NL" dirty="0"/>
              <a:t>Op woensdag 2 juni 2021</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r>
              <a:rPr lang="nl-NL" b="1" dirty="0">
                <a:solidFill>
                  <a:srgbClr val="92D050"/>
                </a:solidFill>
              </a:rPr>
              <a:t>Meld je aan voor 30 april via de aanmeldknop in de flyer</a:t>
            </a:r>
          </a:p>
          <a:p>
            <a:r>
              <a:rPr lang="nl-NL" dirty="0"/>
              <a:t>Deze flyer is in een bijlage bij deze nieuwsbrief gevoegd.</a:t>
            </a:r>
          </a:p>
          <a:p>
            <a:pPr marL="285750" indent="-285750">
              <a:buFont typeface="Arial" panose="020B0604020202020204" pitchFamily="34" charset="0"/>
              <a:buChar char="•"/>
            </a:pPr>
            <a:endParaRPr lang="nl-NL" dirty="0"/>
          </a:p>
          <a:p>
            <a:endParaRPr lang="nl-NL" dirty="0"/>
          </a:p>
        </p:txBody>
      </p:sp>
      <p:pic>
        <p:nvPicPr>
          <p:cNvPr id="2050" name="Picture 2">
            <a:extLst>
              <a:ext uri="{FF2B5EF4-FFF2-40B4-BE49-F238E27FC236}">
                <a16:creationId xmlns:a16="http://schemas.microsoft.com/office/drawing/2014/main" id="{066BA779-14EA-4159-94E7-0B1F292B9C51}"/>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7353444" y="604712"/>
            <a:ext cx="3743401" cy="412359"/>
          </a:xfrm>
          <a:prstGeom prst="rect">
            <a:avLst/>
          </a:prstGeom>
          <a:noFill/>
          <a:extLst>
            <a:ext uri="{909E8E84-426E-40DD-AFC4-6F175D3DCCD1}">
              <a14:hiddenFill xmlns:a14="http://schemas.microsoft.com/office/drawing/2010/main">
                <a:solidFill>
                  <a:srgbClr val="FFFFFF"/>
                </a:solidFill>
              </a14:hiddenFill>
            </a:ext>
          </a:extLst>
        </p:spPr>
      </p:pic>
      <p:sp>
        <p:nvSpPr>
          <p:cNvPr id="16" name="Ovaal 15">
            <a:extLst>
              <a:ext uri="{FF2B5EF4-FFF2-40B4-BE49-F238E27FC236}">
                <a16:creationId xmlns:a16="http://schemas.microsoft.com/office/drawing/2014/main" id="{AD1AB537-6FAB-48F1-8D20-25F80E64222D}"/>
              </a:ext>
            </a:extLst>
          </p:cNvPr>
          <p:cNvSpPr/>
          <p:nvPr/>
        </p:nvSpPr>
        <p:spPr>
          <a:xfrm>
            <a:off x="132080" y="603249"/>
            <a:ext cx="6933489" cy="5885808"/>
          </a:xfrm>
          <a:prstGeom prst="ellipse">
            <a:avLst/>
          </a:prstGeom>
          <a:no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Tekstvak 9">
            <a:extLst>
              <a:ext uri="{FF2B5EF4-FFF2-40B4-BE49-F238E27FC236}">
                <a16:creationId xmlns:a16="http://schemas.microsoft.com/office/drawing/2014/main" id="{E624BCF8-9C10-463F-B43D-2B75F4337405}"/>
              </a:ext>
            </a:extLst>
          </p:cNvPr>
          <p:cNvSpPr txBox="1"/>
          <p:nvPr/>
        </p:nvSpPr>
        <p:spPr>
          <a:xfrm>
            <a:off x="8261498" y="2311021"/>
            <a:ext cx="3062176" cy="2031325"/>
          </a:xfrm>
          <a:prstGeom prst="rect">
            <a:avLst/>
          </a:prstGeom>
          <a:noFill/>
        </p:spPr>
        <p:txBody>
          <a:bodyPr wrap="square" rtlCol="0">
            <a:spAutoFit/>
          </a:bodyPr>
          <a:lstStyle/>
          <a:p>
            <a:r>
              <a:rPr lang="nl-NL" b="1" dirty="0">
                <a:solidFill>
                  <a:srgbClr val="92D050"/>
                </a:solidFill>
              </a:rPr>
              <a:t>Let op:</a:t>
            </a:r>
          </a:p>
          <a:p>
            <a:r>
              <a:rPr lang="nl-NL" b="1" dirty="0">
                <a:solidFill>
                  <a:srgbClr val="92D050"/>
                </a:solidFill>
              </a:rPr>
              <a:t>Werkt de aanmeldknop niet: stuur dan een mail naar </a:t>
            </a:r>
          </a:p>
          <a:p>
            <a:r>
              <a:rPr lang="nl-NL" dirty="0">
                <a:hlinkClick r:id="rId4"/>
              </a:rPr>
              <a:t>info@techniekontdekrijk.nl</a:t>
            </a:r>
            <a:r>
              <a:rPr lang="nl-NL" dirty="0"/>
              <a:t> </a:t>
            </a:r>
          </a:p>
          <a:p>
            <a:r>
              <a:rPr lang="nl-NL" b="1" dirty="0">
                <a:solidFill>
                  <a:srgbClr val="92D050"/>
                </a:solidFill>
              </a:rPr>
              <a:t>om je aan te melden</a:t>
            </a:r>
          </a:p>
          <a:p>
            <a:r>
              <a:rPr lang="nl-NL" b="1" dirty="0">
                <a:solidFill>
                  <a:srgbClr val="92D050"/>
                </a:solidFill>
              </a:rPr>
              <a:t>Ook graag dan voor 30 april!!!!</a:t>
            </a:r>
          </a:p>
        </p:txBody>
      </p:sp>
    </p:spTree>
    <p:extLst>
      <p:ext uri="{BB962C8B-B14F-4D97-AF65-F5344CB8AC3E}">
        <p14:creationId xmlns:p14="http://schemas.microsoft.com/office/powerpoint/2010/main" val="3273915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2080" y="44345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299423" y="5670865"/>
            <a:ext cx="1720343" cy="646331"/>
          </a:xfrm>
          <a:prstGeom prst="rect">
            <a:avLst/>
          </a:prstGeom>
          <a:ln w="38100">
            <a:solidFill>
              <a:srgbClr val="00B0F0"/>
            </a:solidFill>
          </a:ln>
        </p:spPr>
        <p:txBody>
          <a:bodyPr wrap="none">
            <a:spAutoFit/>
          </a:bodyPr>
          <a:lstStyle/>
          <a:p>
            <a:r>
              <a:rPr lang="nl-NL" dirty="0"/>
              <a:t>W(ee) &amp; T(jes)</a:t>
            </a:r>
          </a:p>
          <a:p>
            <a:r>
              <a:rPr lang="nl-NL" dirty="0"/>
              <a:t>Nr 7 maart 2021</a:t>
            </a:r>
          </a:p>
        </p:txBody>
      </p:sp>
      <p:sp>
        <p:nvSpPr>
          <p:cNvPr id="3" name="Tekstvak 2">
            <a:extLst>
              <a:ext uri="{FF2B5EF4-FFF2-40B4-BE49-F238E27FC236}">
                <a16:creationId xmlns:a16="http://schemas.microsoft.com/office/drawing/2014/main" id="{2687DDB6-2053-4A2A-A434-29EE5E32D84B}"/>
              </a:ext>
            </a:extLst>
          </p:cNvPr>
          <p:cNvSpPr txBox="1"/>
          <p:nvPr/>
        </p:nvSpPr>
        <p:spPr>
          <a:xfrm>
            <a:off x="1468184" y="624243"/>
            <a:ext cx="4417017" cy="3570208"/>
          </a:xfrm>
          <a:prstGeom prst="rect">
            <a:avLst/>
          </a:prstGeom>
          <a:noFill/>
        </p:spPr>
        <p:txBody>
          <a:bodyPr wrap="square" rtlCol="0">
            <a:spAutoFit/>
          </a:bodyPr>
          <a:lstStyle/>
          <a:p>
            <a:endParaRPr lang="nl-NL" dirty="0"/>
          </a:p>
          <a:p>
            <a:r>
              <a:rPr lang="nl-NL" dirty="0"/>
              <a:t>En het goede </a:t>
            </a:r>
            <a:r>
              <a:rPr lang="nl-NL" sz="2800" b="1" dirty="0">
                <a:solidFill>
                  <a:srgbClr val="92D050"/>
                </a:solidFill>
              </a:rPr>
              <a:t>nieuws</a:t>
            </a:r>
            <a:r>
              <a:rPr lang="nl-NL" dirty="0"/>
              <a:t> houdt nog niet op:</a:t>
            </a:r>
          </a:p>
          <a:p>
            <a:endParaRPr lang="nl-NL" dirty="0"/>
          </a:p>
          <a:p>
            <a:r>
              <a:rPr lang="nl-NL" dirty="0"/>
              <a:t>Gratis online </a:t>
            </a:r>
            <a:r>
              <a:rPr lang="nl-NL" dirty="0" err="1"/>
              <a:t>webinars</a:t>
            </a:r>
            <a:r>
              <a:rPr lang="nl-NL" dirty="0"/>
              <a:t>.</a:t>
            </a:r>
          </a:p>
          <a:p>
            <a:r>
              <a:rPr lang="nl-NL" dirty="0"/>
              <a:t>Verzorgt door Jet Net.</a:t>
            </a:r>
          </a:p>
          <a:p>
            <a:endParaRPr lang="nl-NL" dirty="0"/>
          </a:p>
          <a:p>
            <a:r>
              <a:rPr lang="nl-NL" dirty="0"/>
              <a:t>Klik op de link en kies welke </a:t>
            </a:r>
            <a:r>
              <a:rPr lang="nl-NL" dirty="0" err="1"/>
              <a:t>webinars</a:t>
            </a:r>
            <a:r>
              <a:rPr lang="nl-NL" dirty="0"/>
              <a:t> passend zijn voor jou.</a:t>
            </a:r>
          </a:p>
          <a:p>
            <a:r>
              <a:rPr lang="nl-NL" dirty="0"/>
              <a:t>Of je nu beleid wilt maken , W&amp;T onderwijs wilt maken dat kinderen raakt of je wilt weten hoe je een goede invulling geeft aan W&amp;T…. Je hoort het hier!!!</a:t>
            </a:r>
          </a:p>
        </p:txBody>
      </p:sp>
      <p:sp>
        <p:nvSpPr>
          <p:cNvPr id="10" name="Tekstvak 9">
            <a:extLst>
              <a:ext uri="{FF2B5EF4-FFF2-40B4-BE49-F238E27FC236}">
                <a16:creationId xmlns:a16="http://schemas.microsoft.com/office/drawing/2014/main" id="{BB0DD9CD-7686-4BB7-BD96-3F17BA5FF86A}"/>
              </a:ext>
            </a:extLst>
          </p:cNvPr>
          <p:cNvSpPr txBox="1"/>
          <p:nvPr/>
        </p:nvSpPr>
        <p:spPr>
          <a:xfrm>
            <a:off x="1049935" y="5545338"/>
            <a:ext cx="6097712" cy="646331"/>
          </a:xfrm>
          <a:prstGeom prst="rect">
            <a:avLst/>
          </a:prstGeom>
          <a:noFill/>
        </p:spPr>
        <p:txBody>
          <a:bodyPr wrap="square">
            <a:spAutoFit/>
          </a:bodyPr>
          <a:lstStyle/>
          <a:p>
            <a:r>
              <a:rPr lang="nl-NL" dirty="0">
                <a:hlinkClick r:id="rId3"/>
              </a:rPr>
              <a:t>https://jet-net.nl/primair-onderwijs/lesgeven-in-wt/webinars-wt-onderwijs-overzicht/</a:t>
            </a:r>
            <a:r>
              <a:rPr lang="nl-NL" dirty="0"/>
              <a:t> </a:t>
            </a:r>
          </a:p>
        </p:txBody>
      </p:sp>
      <p:sp>
        <p:nvSpPr>
          <p:cNvPr id="12" name="Ovaal 11">
            <a:extLst>
              <a:ext uri="{FF2B5EF4-FFF2-40B4-BE49-F238E27FC236}">
                <a16:creationId xmlns:a16="http://schemas.microsoft.com/office/drawing/2014/main" id="{856E2580-16B1-4EC5-909F-5DEDBC5CB79F}"/>
              </a:ext>
            </a:extLst>
          </p:cNvPr>
          <p:cNvSpPr/>
          <p:nvPr/>
        </p:nvSpPr>
        <p:spPr>
          <a:xfrm>
            <a:off x="132080" y="148855"/>
            <a:ext cx="6708347" cy="4921095"/>
          </a:xfrm>
          <a:prstGeom prst="ellipse">
            <a:avLst/>
          </a:prstGeom>
          <a:no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13" name="Picture 2" descr="Gratis Blauwe Knop 3d Realistische Vierkante Geïsoleerde Royalty ...">
            <a:extLst>
              <a:ext uri="{FF2B5EF4-FFF2-40B4-BE49-F238E27FC236}">
                <a16:creationId xmlns:a16="http://schemas.microsoft.com/office/drawing/2014/main" id="{063FA264-4111-4C9F-9CBC-F23FFFA7DC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99226" y="959439"/>
            <a:ext cx="4240151" cy="17624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4301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0" y="5567679"/>
            <a:ext cx="1391920" cy="1290321"/>
          </a:xfrm>
          <a:prstGeom prst="rect">
            <a:avLst/>
          </a:prstGeom>
          <a:noFill/>
          <a:ln>
            <a:noFill/>
          </a:ln>
        </p:spPr>
      </p:pic>
      <p:sp>
        <p:nvSpPr>
          <p:cNvPr id="5" name="Rectangle 5">
            <a:extLst>
              <a:ext uri="{FF2B5EF4-FFF2-40B4-BE49-F238E27FC236}">
                <a16:creationId xmlns:a16="http://schemas.microsoft.com/office/drawing/2014/main" id="{C1ACDC39-F976-4182-9960-5AE57008A3B0}"/>
              </a:ext>
            </a:extLst>
          </p:cNvPr>
          <p:cNvSpPr>
            <a:spLocks noChangeArrowheads="1"/>
          </p:cNvSpPr>
          <p:nvPr/>
        </p:nvSpPr>
        <p:spPr bwMode="auto">
          <a:xfrm>
            <a:off x="136101" y="6872269"/>
            <a:ext cx="483795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1B9CB1FD-B367-444C-B81A-A120C4908E05}"/>
              </a:ext>
            </a:extLst>
          </p:cNvPr>
          <p:cNvSpPr>
            <a:spLocks noChangeArrowheads="1"/>
          </p:cNvSpPr>
          <p:nvPr/>
        </p:nvSpPr>
        <p:spPr bwMode="auto">
          <a:xfrm>
            <a:off x="132080" y="49171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2DEA2EA9-6075-4E4E-9767-1D4E7D453922}"/>
              </a:ext>
            </a:extLst>
          </p:cNvPr>
          <p:cNvSpPr>
            <a:spLocks noChangeArrowheads="1"/>
          </p:cNvSpPr>
          <p:nvPr/>
        </p:nvSpPr>
        <p:spPr bwMode="auto">
          <a:xfrm>
            <a:off x="132080" y="55654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ltLang="nl-NL" dirty="0"/>
          </a:p>
          <a:p>
            <a:endParaRPr lang="nl-NL" dirty="0"/>
          </a:p>
        </p:txBody>
      </p:sp>
      <p:sp>
        <p:nvSpPr>
          <p:cNvPr id="2" name="Rechthoek 1">
            <a:extLst>
              <a:ext uri="{FF2B5EF4-FFF2-40B4-BE49-F238E27FC236}">
                <a16:creationId xmlns:a16="http://schemas.microsoft.com/office/drawing/2014/main" id="{AF502583-78A0-4905-9666-14E5E4D74DD5}"/>
              </a:ext>
            </a:extLst>
          </p:cNvPr>
          <p:cNvSpPr/>
          <p:nvPr/>
        </p:nvSpPr>
        <p:spPr>
          <a:xfrm>
            <a:off x="8430397" y="5895160"/>
            <a:ext cx="1720343" cy="646331"/>
          </a:xfrm>
          <a:prstGeom prst="rect">
            <a:avLst/>
          </a:prstGeom>
          <a:ln w="38100">
            <a:solidFill>
              <a:srgbClr val="00B0F0"/>
            </a:solidFill>
          </a:ln>
        </p:spPr>
        <p:txBody>
          <a:bodyPr wrap="none">
            <a:spAutoFit/>
          </a:bodyPr>
          <a:lstStyle/>
          <a:p>
            <a:r>
              <a:rPr lang="nl-NL" dirty="0"/>
              <a:t>W(ee) &amp; T(jes)</a:t>
            </a:r>
          </a:p>
          <a:p>
            <a:r>
              <a:rPr lang="nl-NL" dirty="0"/>
              <a:t>Nr 7 maart 2021</a:t>
            </a:r>
          </a:p>
        </p:txBody>
      </p:sp>
      <p:sp>
        <p:nvSpPr>
          <p:cNvPr id="3" name="Tekstvak 2">
            <a:extLst>
              <a:ext uri="{FF2B5EF4-FFF2-40B4-BE49-F238E27FC236}">
                <a16:creationId xmlns:a16="http://schemas.microsoft.com/office/drawing/2014/main" id="{2687DDB6-2053-4A2A-A434-29EE5E32D84B}"/>
              </a:ext>
            </a:extLst>
          </p:cNvPr>
          <p:cNvSpPr txBox="1"/>
          <p:nvPr/>
        </p:nvSpPr>
        <p:spPr>
          <a:xfrm>
            <a:off x="950285" y="415592"/>
            <a:ext cx="7232365" cy="2769989"/>
          </a:xfrm>
          <a:prstGeom prst="rect">
            <a:avLst/>
          </a:prstGeom>
          <a:noFill/>
        </p:spPr>
        <p:txBody>
          <a:bodyPr wrap="square" rtlCol="0">
            <a:spAutoFit/>
          </a:bodyPr>
          <a:lstStyle/>
          <a:p>
            <a:endParaRPr lang="nl-NL" dirty="0"/>
          </a:p>
          <a:p>
            <a:r>
              <a:rPr lang="nl-NL" dirty="0"/>
              <a:t>En ook leuk </a:t>
            </a:r>
            <a:r>
              <a:rPr lang="nl-NL" sz="2400" b="1" dirty="0">
                <a:solidFill>
                  <a:srgbClr val="92D050"/>
                </a:solidFill>
              </a:rPr>
              <a:t>nieuws:</a:t>
            </a:r>
          </a:p>
          <a:p>
            <a:endParaRPr lang="nl-NL" sz="2400" b="1" dirty="0">
              <a:solidFill>
                <a:srgbClr val="92D050"/>
              </a:solidFill>
            </a:endParaRPr>
          </a:p>
          <a:p>
            <a:r>
              <a:rPr lang="nl-NL" b="0" i="0" dirty="0">
                <a:solidFill>
                  <a:srgbClr val="050505"/>
                </a:solidFill>
                <a:effectLst/>
              </a:rPr>
              <a:t>Laat de kinderen doosjes, wc-rollen en keukenrollen verven. Plak of niet er klittenband op. Doe dit ook met allerlei waardevol materiaal als ijslollystokjes, dopjes, wc rolletjes </a:t>
            </a:r>
            <a:r>
              <a:rPr lang="nl-NL" b="0" i="0" dirty="0" err="1">
                <a:solidFill>
                  <a:srgbClr val="050505"/>
                </a:solidFill>
                <a:effectLst/>
              </a:rPr>
              <a:t>etc</a:t>
            </a:r>
            <a:r>
              <a:rPr lang="nl-NL" b="0" i="0" dirty="0">
                <a:solidFill>
                  <a:srgbClr val="050505"/>
                </a:solidFill>
                <a:effectLst/>
              </a:rPr>
              <a:t>….</a:t>
            </a:r>
          </a:p>
          <a:p>
            <a:r>
              <a:rPr lang="nl-NL" b="0" i="0" dirty="0">
                <a:solidFill>
                  <a:srgbClr val="050505"/>
                </a:solidFill>
                <a:effectLst/>
              </a:rPr>
              <a:t>De kinderen kunnen hier geweldige constructies mee maken.</a:t>
            </a:r>
          </a:p>
          <a:p>
            <a:endParaRPr lang="nl-NL" dirty="0">
              <a:solidFill>
                <a:srgbClr val="050505"/>
              </a:solidFill>
            </a:endParaRPr>
          </a:p>
          <a:p>
            <a:r>
              <a:rPr lang="nl-NL" dirty="0">
                <a:solidFill>
                  <a:srgbClr val="050505"/>
                </a:solidFill>
              </a:rPr>
              <a:t>Ook leuk om kinderen uit hogere groepen dit te laten maken!!!</a:t>
            </a:r>
            <a:endParaRPr lang="nl-NL" dirty="0"/>
          </a:p>
        </p:txBody>
      </p:sp>
      <p:pic>
        <p:nvPicPr>
          <p:cNvPr id="5122" name="Picture 2" descr="Geen fotobeschrijving beschikbaar.">
            <a:extLst>
              <a:ext uri="{FF2B5EF4-FFF2-40B4-BE49-F238E27FC236}">
                <a16:creationId xmlns:a16="http://schemas.microsoft.com/office/drawing/2014/main" id="{BD547068-B9CC-4722-B12E-575B825B71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0007" y="3914074"/>
            <a:ext cx="3616708" cy="2712531"/>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Geen fotobeschrijving beschikbaar.">
            <a:extLst>
              <a:ext uri="{FF2B5EF4-FFF2-40B4-BE49-F238E27FC236}">
                <a16:creationId xmlns:a16="http://schemas.microsoft.com/office/drawing/2014/main" id="{DCC3BF0B-02CC-484A-AAF4-E34CE23381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811" y="3914075"/>
            <a:ext cx="3628465" cy="2721349"/>
          </a:xfrm>
          <a:prstGeom prst="rect">
            <a:avLst/>
          </a:prstGeom>
          <a:noFill/>
          <a:extLst>
            <a:ext uri="{909E8E84-426E-40DD-AFC4-6F175D3DCCD1}">
              <a14:hiddenFill xmlns:a14="http://schemas.microsoft.com/office/drawing/2010/main">
                <a:solidFill>
                  <a:srgbClr val="FFFFFF"/>
                </a:solidFill>
              </a14:hiddenFill>
            </a:ext>
          </a:extLst>
        </p:spPr>
      </p:pic>
      <p:sp>
        <p:nvSpPr>
          <p:cNvPr id="11" name="Ovaal 10">
            <a:extLst>
              <a:ext uri="{FF2B5EF4-FFF2-40B4-BE49-F238E27FC236}">
                <a16:creationId xmlns:a16="http://schemas.microsoft.com/office/drawing/2014/main" id="{9E5D04D2-D469-4762-9D0A-8270A2239CB3}"/>
              </a:ext>
            </a:extLst>
          </p:cNvPr>
          <p:cNvSpPr/>
          <p:nvPr/>
        </p:nvSpPr>
        <p:spPr>
          <a:xfrm>
            <a:off x="33400" y="119489"/>
            <a:ext cx="8193213" cy="3678849"/>
          </a:xfrm>
          <a:prstGeom prst="ellipse">
            <a:avLst/>
          </a:prstGeom>
          <a:no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Tekstvak 6">
            <a:extLst>
              <a:ext uri="{FF2B5EF4-FFF2-40B4-BE49-F238E27FC236}">
                <a16:creationId xmlns:a16="http://schemas.microsoft.com/office/drawing/2014/main" id="{F3E06697-BF78-4571-8BB0-99C9CBD55E73}"/>
              </a:ext>
            </a:extLst>
          </p:cNvPr>
          <p:cNvSpPr txBox="1"/>
          <p:nvPr/>
        </p:nvSpPr>
        <p:spPr>
          <a:xfrm>
            <a:off x="9844370" y="3567726"/>
            <a:ext cx="2030819" cy="1200329"/>
          </a:xfrm>
          <a:prstGeom prst="rect">
            <a:avLst/>
          </a:prstGeom>
          <a:noFill/>
        </p:spPr>
        <p:txBody>
          <a:bodyPr wrap="square" rtlCol="0">
            <a:spAutoFit/>
          </a:bodyPr>
          <a:lstStyle/>
          <a:p>
            <a:r>
              <a:rPr lang="nl-NL" dirty="0"/>
              <a:t>Met dank aan Jack Veldhuizen op de </a:t>
            </a:r>
            <a:r>
              <a:rPr lang="nl-NL" dirty="0" err="1"/>
              <a:t>fb</a:t>
            </a:r>
            <a:r>
              <a:rPr lang="nl-NL" dirty="0"/>
              <a:t>-pagina Onze kleuterklas</a:t>
            </a:r>
          </a:p>
        </p:txBody>
      </p:sp>
    </p:spTree>
    <p:extLst>
      <p:ext uri="{BB962C8B-B14F-4D97-AF65-F5344CB8AC3E}">
        <p14:creationId xmlns:p14="http://schemas.microsoft.com/office/powerpoint/2010/main" val="2036851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2BA2C21-4780-4AAF-99B6-0EF416624A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29520" y="5019041"/>
            <a:ext cx="1930400" cy="1838960"/>
          </a:xfrm>
          <a:prstGeom prst="rect">
            <a:avLst/>
          </a:prstGeom>
          <a:noFill/>
          <a:ln>
            <a:noFill/>
          </a:ln>
        </p:spPr>
      </p:pic>
      <p:sp>
        <p:nvSpPr>
          <p:cNvPr id="3" name="Tekstvak 2">
            <a:extLst>
              <a:ext uri="{FF2B5EF4-FFF2-40B4-BE49-F238E27FC236}">
                <a16:creationId xmlns:a16="http://schemas.microsoft.com/office/drawing/2014/main" id="{6A9821BE-9F8D-4AAE-AC08-F2F611ECA213}"/>
              </a:ext>
            </a:extLst>
          </p:cNvPr>
          <p:cNvSpPr txBox="1"/>
          <p:nvPr/>
        </p:nvSpPr>
        <p:spPr>
          <a:xfrm>
            <a:off x="731520" y="1607419"/>
            <a:ext cx="11203806" cy="1754326"/>
          </a:xfrm>
          <a:prstGeom prst="rect">
            <a:avLst/>
          </a:prstGeom>
          <a:noFill/>
        </p:spPr>
        <p:txBody>
          <a:bodyPr wrap="square" rtlCol="0">
            <a:spAutoFit/>
          </a:bodyPr>
          <a:lstStyle/>
          <a:p>
            <a:r>
              <a:rPr lang="nl-NL" dirty="0"/>
              <a:t>De volgende mailadressen komen nogal eens terecht in de SPAM en met deze adressen wordt geen SPAM verstuurd!</a:t>
            </a:r>
          </a:p>
          <a:p>
            <a:r>
              <a:rPr lang="nl-NL" dirty="0"/>
              <a:t>Dit voorkom je door deze adressen toe te voegen aan je contacten:</a:t>
            </a:r>
          </a:p>
          <a:p>
            <a:endParaRPr lang="nl-NL" dirty="0"/>
          </a:p>
          <a:p>
            <a:r>
              <a:rPr lang="nl-NL" dirty="0">
                <a:hlinkClick r:id="rId3"/>
              </a:rPr>
              <a:t>info@techniekontdekrijk.nl</a:t>
            </a:r>
            <a:endParaRPr lang="nl-NL" dirty="0"/>
          </a:p>
          <a:p>
            <a:r>
              <a:rPr lang="nl-NL" dirty="0">
                <a:hlinkClick r:id="rId4"/>
              </a:rPr>
              <a:t>laudybrouwer@techniekontdekrijk.nl</a:t>
            </a:r>
            <a:endParaRPr lang="nl-NL" dirty="0"/>
          </a:p>
          <a:p>
            <a:r>
              <a:rPr lang="nl-NL" dirty="0">
                <a:hlinkClick r:id="rId5"/>
              </a:rPr>
              <a:t>anneliesvanhelvoort@techniekontdekrijk.nl</a:t>
            </a:r>
            <a:r>
              <a:rPr lang="nl-NL" dirty="0"/>
              <a:t> </a:t>
            </a:r>
          </a:p>
        </p:txBody>
      </p:sp>
      <p:pic>
        <p:nvPicPr>
          <p:cNvPr id="8198" name="Picture 6" descr="Hoe houd ik spam uit mijn mailbox?">
            <a:extLst>
              <a:ext uri="{FF2B5EF4-FFF2-40B4-BE49-F238E27FC236}">
                <a16:creationId xmlns:a16="http://schemas.microsoft.com/office/drawing/2014/main" id="{6A4C7FB1-17C8-47C1-BD3E-09B717238F8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95691" y="2268515"/>
            <a:ext cx="2933829" cy="2891155"/>
          </a:xfrm>
          <a:prstGeom prst="rect">
            <a:avLst/>
          </a:prstGeom>
          <a:noFill/>
          <a:extLst>
            <a:ext uri="{909E8E84-426E-40DD-AFC4-6F175D3DCCD1}">
              <a14:hiddenFill xmlns:a14="http://schemas.microsoft.com/office/drawing/2010/main">
                <a:solidFill>
                  <a:srgbClr val="FFFFFF"/>
                </a:solidFill>
              </a14:hiddenFill>
            </a:ext>
          </a:extLst>
        </p:spPr>
      </p:pic>
      <p:sp>
        <p:nvSpPr>
          <p:cNvPr id="5" name="Rechthoek 4">
            <a:extLst>
              <a:ext uri="{FF2B5EF4-FFF2-40B4-BE49-F238E27FC236}">
                <a16:creationId xmlns:a16="http://schemas.microsoft.com/office/drawing/2014/main" id="{BCF9904C-BA99-4A7C-B7C5-84E3D3EE2F14}"/>
              </a:ext>
            </a:extLst>
          </p:cNvPr>
          <p:cNvSpPr/>
          <p:nvPr/>
        </p:nvSpPr>
        <p:spPr>
          <a:xfrm>
            <a:off x="8010094" y="5858090"/>
            <a:ext cx="1720343" cy="646331"/>
          </a:xfrm>
          <a:prstGeom prst="rect">
            <a:avLst/>
          </a:prstGeom>
          <a:ln w="38100">
            <a:solidFill>
              <a:srgbClr val="00B0F0"/>
            </a:solidFill>
          </a:ln>
        </p:spPr>
        <p:txBody>
          <a:bodyPr wrap="none">
            <a:spAutoFit/>
          </a:bodyPr>
          <a:lstStyle/>
          <a:p>
            <a:r>
              <a:rPr lang="nl-NL" dirty="0"/>
              <a:t>W(ee) &amp; T(jes)</a:t>
            </a:r>
          </a:p>
          <a:p>
            <a:r>
              <a:rPr lang="nl-NL" dirty="0"/>
              <a:t>Nr 7 maart 2021</a:t>
            </a:r>
          </a:p>
        </p:txBody>
      </p:sp>
    </p:spTree>
    <p:extLst>
      <p:ext uri="{BB962C8B-B14F-4D97-AF65-F5344CB8AC3E}">
        <p14:creationId xmlns:p14="http://schemas.microsoft.com/office/powerpoint/2010/main" val="259135373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1071</Words>
  <Application>Microsoft Office PowerPoint</Application>
  <PresentationFormat>Breedbeeld</PresentationFormat>
  <Paragraphs>163</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Annelies van Helvoort</dc:creator>
  <cp:lastModifiedBy>Annelies van Helvoort</cp:lastModifiedBy>
  <cp:revision>87</cp:revision>
  <dcterms:created xsi:type="dcterms:W3CDTF">2019-12-11T13:10:55Z</dcterms:created>
  <dcterms:modified xsi:type="dcterms:W3CDTF">2021-03-10T12:35:40Z</dcterms:modified>
</cp:coreProperties>
</file>