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5" r:id="rId7"/>
    <p:sldId id="266" r:id="rId8"/>
    <p:sldId id="267" r:id="rId9"/>
    <p:sldId id="268" r:id="rId10"/>
    <p:sldId id="269"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1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3D05B-AFFD-4F49-B682-1F1974CABA0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24415AA-1C28-4712-AA72-91A1E2B3FF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4D5145A-80F1-4AE4-94E0-94A14FAC2832}"/>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5" name="Tijdelijke aanduiding voor voettekst 4">
            <a:extLst>
              <a:ext uri="{FF2B5EF4-FFF2-40B4-BE49-F238E27FC236}">
                <a16:creationId xmlns:a16="http://schemas.microsoft.com/office/drawing/2014/main" id="{1BB50707-B920-4B65-9CD0-C15355A49D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4ADFEA-BB30-4DA8-9776-1747B64E8478}"/>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90851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53DDE-AC9E-4F32-9807-CEC9C0E4B48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A9BC073-733E-40F4-A123-158DB817092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24AE87-6FB4-4C5B-903E-8A0E045A4F87}"/>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5" name="Tijdelijke aanduiding voor voettekst 4">
            <a:extLst>
              <a:ext uri="{FF2B5EF4-FFF2-40B4-BE49-F238E27FC236}">
                <a16:creationId xmlns:a16="http://schemas.microsoft.com/office/drawing/2014/main" id="{B20785BF-2C7A-490D-B28A-9303B775B7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3B15F8-4DC5-4A5E-9D5E-101CD116AB14}"/>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317190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F3ECDAA-9DCC-435F-92AA-D3B56937C46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F273F7A-2DD3-43F4-B3B1-71DE04D0BA7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9AF595-5C4E-418F-9B52-3C2DFFFD3548}"/>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5" name="Tijdelijke aanduiding voor voettekst 4">
            <a:extLst>
              <a:ext uri="{FF2B5EF4-FFF2-40B4-BE49-F238E27FC236}">
                <a16:creationId xmlns:a16="http://schemas.microsoft.com/office/drawing/2014/main" id="{0008ADDA-4DD4-49AB-84C8-D20F224BB3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021FF3-E556-464F-9393-1741E82059C4}"/>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195379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EC85E-6C4B-4412-A500-6098C888CD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9AED10-C248-4248-BBD2-0566ACA832A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0C46D7-3A58-4CBC-BC17-3E4E7CE76D25}"/>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5" name="Tijdelijke aanduiding voor voettekst 4">
            <a:extLst>
              <a:ext uri="{FF2B5EF4-FFF2-40B4-BE49-F238E27FC236}">
                <a16:creationId xmlns:a16="http://schemas.microsoft.com/office/drawing/2014/main" id="{C939F90B-5A85-4CDA-A8C6-EEAC0F0E59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202819-A3FD-4D1D-8598-8BF794ED1BD2}"/>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27010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EAECD-8B52-4BD9-B13C-CAB2A067A2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7519451-9A2D-43D1-901D-C4E20DD10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020A2A-D6A1-40F1-9781-4E49EC6FE40A}"/>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5" name="Tijdelijke aanduiding voor voettekst 4">
            <a:extLst>
              <a:ext uri="{FF2B5EF4-FFF2-40B4-BE49-F238E27FC236}">
                <a16:creationId xmlns:a16="http://schemas.microsoft.com/office/drawing/2014/main" id="{1B53D65D-2039-4D36-B934-473926E5DC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6D1B70-F299-4E49-9B59-F559BC0C2478}"/>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95057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59600-EE08-474E-8186-C4F96E0B806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D7AF5B-EF97-486D-8A7C-5A0C3F4FA03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074742E-B4E9-4F3A-9ADE-D6067417CE9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4E5D713-45FF-44C1-B867-6871AE204AD2}"/>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6" name="Tijdelijke aanduiding voor voettekst 5">
            <a:extLst>
              <a:ext uri="{FF2B5EF4-FFF2-40B4-BE49-F238E27FC236}">
                <a16:creationId xmlns:a16="http://schemas.microsoft.com/office/drawing/2014/main" id="{5C4A31C8-B671-48AF-B83F-A5213C3A66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C5C343B-F392-482E-A197-C6E200A02268}"/>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208861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AD7BA-9A3A-40D9-AE2E-22F6A818F64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4CA46C6-8755-4BE4-A382-4F1B15BEA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E87BD81-E053-4464-9AD8-767B7E7C8C3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AE32DD7-D1D3-4C19-933A-A64702D16D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ADB385C-C341-4DB2-829A-7A2EB1A3C73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52BAE6B-3075-4E5C-90DF-CFE6C6407127}"/>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8" name="Tijdelijke aanduiding voor voettekst 7">
            <a:extLst>
              <a:ext uri="{FF2B5EF4-FFF2-40B4-BE49-F238E27FC236}">
                <a16:creationId xmlns:a16="http://schemas.microsoft.com/office/drawing/2014/main" id="{B92895D9-8FF5-40C5-B21F-2DCC6A7BEF2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BD039A-B563-4ED2-ABB6-CA0B84981F0A}"/>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198016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84EB11-E5B4-4F70-999B-2C4CC4E010B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1EE0D6E-BEA4-427B-8E10-91C18D76965D}"/>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4" name="Tijdelijke aanduiding voor voettekst 3">
            <a:extLst>
              <a:ext uri="{FF2B5EF4-FFF2-40B4-BE49-F238E27FC236}">
                <a16:creationId xmlns:a16="http://schemas.microsoft.com/office/drawing/2014/main" id="{4809E97F-591D-4114-AEBC-905EB2AC707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4F9427D-3EDE-4E95-A67A-57D050048057}"/>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262457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DADF230-EB57-4375-A3ED-841B9963240B}"/>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3" name="Tijdelijke aanduiding voor voettekst 2">
            <a:extLst>
              <a:ext uri="{FF2B5EF4-FFF2-40B4-BE49-F238E27FC236}">
                <a16:creationId xmlns:a16="http://schemas.microsoft.com/office/drawing/2014/main" id="{6E1BFA9F-A2F9-4F2F-AB66-578862680C6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487C78A-0EDF-4F0D-9079-7F445FAAB2B8}"/>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205574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35292-EC4F-45BE-A5EB-3C2453925AA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7451AC2-D94C-4D11-AD67-97B36FC9D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E136C20-F949-4234-A72D-2A3FA2A06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58E3E2-674D-4CC3-8B74-F97ADB674458}"/>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6" name="Tijdelijke aanduiding voor voettekst 5">
            <a:extLst>
              <a:ext uri="{FF2B5EF4-FFF2-40B4-BE49-F238E27FC236}">
                <a16:creationId xmlns:a16="http://schemas.microsoft.com/office/drawing/2014/main" id="{23E05854-6F31-41D7-9284-8CAF82B6A41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E8C431-2B8E-4899-968B-ECC79B96229C}"/>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153266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2BA69-C8D5-456D-B1CD-247A708683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6B3016E-1FC9-4063-A32A-C232856ED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3127DD4-14D8-4407-A5E4-00258FF89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794AFC-876F-48C0-B388-BA7934E2721C}"/>
              </a:ext>
            </a:extLst>
          </p:cNvPr>
          <p:cNvSpPr>
            <a:spLocks noGrp="1"/>
          </p:cNvSpPr>
          <p:nvPr>
            <p:ph type="dt" sz="half" idx="10"/>
          </p:nvPr>
        </p:nvSpPr>
        <p:spPr/>
        <p:txBody>
          <a:bodyPr/>
          <a:lstStyle/>
          <a:p>
            <a:fld id="{AB750577-70F3-4F22-BAC4-E3D360DCF865}" type="datetimeFigureOut">
              <a:rPr lang="nl-NL" smtClean="0"/>
              <a:t>11-12-2019</a:t>
            </a:fld>
            <a:endParaRPr lang="nl-NL"/>
          </a:p>
        </p:txBody>
      </p:sp>
      <p:sp>
        <p:nvSpPr>
          <p:cNvPr id="6" name="Tijdelijke aanduiding voor voettekst 5">
            <a:extLst>
              <a:ext uri="{FF2B5EF4-FFF2-40B4-BE49-F238E27FC236}">
                <a16:creationId xmlns:a16="http://schemas.microsoft.com/office/drawing/2014/main" id="{A16ABF5F-361E-4862-8313-7BA9F2B17E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144FB55-FAAB-48C8-A3C4-543CE8E6AC2E}"/>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65846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4F8F882-02DB-4DE5-8122-308D95FF5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5B71CC4-33C1-45F2-8B88-41D0DD58D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3378E0-4532-40AB-B7DE-860C5926D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50577-70F3-4F22-BAC4-E3D360DCF865}" type="datetimeFigureOut">
              <a:rPr lang="nl-NL" smtClean="0"/>
              <a:t>11-12-2019</a:t>
            </a:fld>
            <a:endParaRPr lang="nl-NL"/>
          </a:p>
        </p:txBody>
      </p:sp>
      <p:sp>
        <p:nvSpPr>
          <p:cNvPr id="5" name="Tijdelijke aanduiding voor voettekst 4">
            <a:extLst>
              <a:ext uri="{FF2B5EF4-FFF2-40B4-BE49-F238E27FC236}">
                <a16:creationId xmlns:a16="http://schemas.microsoft.com/office/drawing/2014/main" id="{DBA7BDED-C9ED-42AB-A8C4-9389A3B71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97AE4C7-698E-487A-8C34-4EDBD050F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3D743-9F6C-40C0-9AD7-605C5EDE68C2}" type="slidenum">
              <a:rPr lang="nl-NL" smtClean="0"/>
              <a:t>‹nr.›</a:t>
            </a:fld>
            <a:endParaRPr lang="nl-NL"/>
          </a:p>
        </p:txBody>
      </p:sp>
    </p:spTree>
    <p:extLst>
      <p:ext uri="{BB962C8B-B14F-4D97-AF65-F5344CB8AC3E}">
        <p14:creationId xmlns:p14="http://schemas.microsoft.com/office/powerpoint/2010/main" val="3963502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echniekontdekrijk.nl/plannen-groepsbezoek/"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hyperlink" Target="https://www.techniekontdekrijk.nl/stroomkr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techniekontdekrijk.nl/activiteiten/professionaliseringstrajec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ntwikkelacademie.nu/workshops/2020-01-13-mijn-ontdekrijk"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rejoftheday.n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mailto:info@techniekontdekrijk.n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mailto:anneliesvanhelvoort@techniekontdekrijk.nl" TargetMode="External"/><Relationship Id="rId4" Type="http://schemas.openxmlformats.org/officeDocument/2006/relationships/hyperlink" Target="mailto:laudybrouwer@techniekontdekrijk.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1CB31ADA-9E10-4AFD-96C0-A6DDB1C99A63}"/>
              </a:ext>
            </a:extLst>
          </p:cNvPr>
          <p:cNvSpPr>
            <a:spLocks noGrp="1"/>
          </p:cNvSpPr>
          <p:nvPr>
            <p:ph type="subTitle" idx="1"/>
          </p:nvPr>
        </p:nvSpPr>
        <p:spPr>
          <a:xfrm>
            <a:off x="5770880" y="4175760"/>
            <a:ext cx="5303520" cy="1844040"/>
          </a:xfrm>
        </p:spPr>
        <p:txBody>
          <a:bodyPr>
            <a:normAutofit/>
          </a:bodyPr>
          <a:lstStyle/>
          <a:p>
            <a:r>
              <a:rPr lang="nl-NL" sz="4000" dirty="0"/>
              <a:t>Techniek OntdekRijk</a:t>
            </a:r>
          </a:p>
          <a:p>
            <a:r>
              <a:rPr lang="nl-NL" sz="4000" dirty="0"/>
              <a:t>Nieuws</a:t>
            </a:r>
          </a:p>
        </p:txBody>
      </p:sp>
      <p:pic>
        <p:nvPicPr>
          <p:cNvPr id="1026" name="Picture 2" descr="Afbeeldingsresultaat voor kerstmuts">
            <a:extLst>
              <a:ext uri="{FF2B5EF4-FFF2-40B4-BE49-F238E27FC236}">
                <a16:creationId xmlns:a16="http://schemas.microsoft.com/office/drawing/2014/main" id="{B26F7B31-15FC-49DC-A07B-C00609B47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8082">
            <a:off x="3830069" y="30480"/>
            <a:ext cx="1646334" cy="136144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9C11756-2516-4C28-BCF4-C5BA6DD837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680" y="875664"/>
            <a:ext cx="4439920" cy="3980815"/>
          </a:xfrm>
          <a:prstGeom prst="rect">
            <a:avLst/>
          </a:prstGeom>
          <a:noFill/>
          <a:ln>
            <a:noFill/>
          </a:ln>
        </p:spPr>
      </p:pic>
      <p:sp>
        <p:nvSpPr>
          <p:cNvPr id="8" name="Tekstvak 7">
            <a:extLst>
              <a:ext uri="{FF2B5EF4-FFF2-40B4-BE49-F238E27FC236}">
                <a16:creationId xmlns:a16="http://schemas.microsoft.com/office/drawing/2014/main" id="{F90D6721-BDA5-414F-A981-253B66641894}"/>
              </a:ext>
            </a:extLst>
          </p:cNvPr>
          <p:cNvSpPr txBox="1"/>
          <p:nvPr/>
        </p:nvSpPr>
        <p:spPr>
          <a:xfrm>
            <a:off x="1148080" y="5709920"/>
            <a:ext cx="3779520" cy="646331"/>
          </a:xfrm>
          <a:prstGeom prst="rect">
            <a:avLst/>
          </a:prstGeom>
          <a:noFill/>
        </p:spPr>
        <p:txBody>
          <a:bodyPr wrap="square" rtlCol="0">
            <a:spAutoFit/>
          </a:bodyPr>
          <a:lstStyle/>
          <a:p>
            <a:r>
              <a:rPr lang="nl-NL" dirty="0"/>
              <a:t>Zet op diavoorstelling en klik verder.</a:t>
            </a:r>
          </a:p>
          <a:p>
            <a:r>
              <a:rPr lang="nl-NL" dirty="0"/>
              <a:t>Zo kom je alle nieuws tegen!</a:t>
            </a:r>
          </a:p>
        </p:txBody>
      </p:sp>
      <p:sp>
        <p:nvSpPr>
          <p:cNvPr id="9" name="Ovaal 8">
            <a:extLst>
              <a:ext uri="{FF2B5EF4-FFF2-40B4-BE49-F238E27FC236}">
                <a16:creationId xmlns:a16="http://schemas.microsoft.com/office/drawing/2014/main" id="{641647C2-E26A-4ED7-921D-2510F8310A55}"/>
              </a:ext>
            </a:extLst>
          </p:cNvPr>
          <p:cNvSpPr/>
          <p:nvPr/>
        </p:nvSpPr>
        <p:spPr>
          <a:xfrm>
            <a:off x="477519" y="5181600"/>
            <a:ext cx="4662371" cy="1584960"/>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5526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pic>
        <p:nvPicPr>
          <p:cNvPr id="8196" name="Picture 4" descr="Afbeeldingsresultaat voor kerstvakantie">
            <a:extLst>
              <a:ext uri="{FF2B5EF4-FFF2-40B4-BE49-F238E27FC236}">
                <a16:creationId xmlns:a16="http://schemas.microsoft.com/office/drawing/2014/main" id="{8772410D-253C-4FBF-9887-352010893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23" y="551393"/>
            <a:ext cx="7944723" cy="577215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512EC82C-D95A-41BE-9516-97B784E96D80}"/>
              </a:ext>
            </a:extLst>
          </p:cNvPr>
          <p:cNvSpPr/>
          <p:nvPr/>
        </p:nvSpPr>
        <p:spPr>
          <a:xfrm>
            <a:off x="5111015" y="551393"/>
            <a:ext cx="6084594" cy="4247317"/>
          </a:xfrm>
          <a:prstGeom prst="rect">
            <a:avLst/>
          </a:prstGeom>
          <a:noFill/>
        </p:spPr>
        <p:txBody>
          <a:bodyPr wrap="square" lIns="91440" tIns="45720" rIns="91440" bIns="45720">
            <a:spAutoFit/>
          </a:bodyPr>
          <a:lstStyle/>
          <a:p>
            <a:pPr algn="ctr"/>
            <a:r>
              <a:rPr lang="nl-NL" sz="5400" b="0" cap="none" spc="0" dirty="0">
                <a:ln w="0"/>
                <a:solidFill>
                  <a:srgbClr val="FFFF00"/>
                </a:solidFill>
                <a:effectLst>
                  <a:outerShdw blurRad="38100" dist="25400" dir="5400000" algn="ctr" rotWithShape="0">
                    <a:srgbClr val="6E747A">
                      <a:alpha val="43000"/>
                    </a:srgbClr>
                  </a:outerShdw>
                </a:effectLst>
              </a:rPr>
              <a:t>Wervelende feestdagen </a:t>
            </a:r>
          </a:p>
          <a:p>
            <a:pPr algn="ctr"/>
            <a:r>
              <a:rPr lang="nl-NL" sz="5400" dirty="0">
                <a:ln w="0"/>
                <a:solidFill>
                  <a:srgbClr val="FFFF00"/>
                </a:solidFill>
                <a:effectLst>
                  <a:outerShdw blurRad="38100" dist="25400" dir="5400000" algn="ctr" rotWithShape="0">
                    <a:srgbClr val="6E747A">
                      <a:alpha val="43000"/>
                    </a:srgbClr>
                  </a:outerShdw>
                </a:effectLst>
              </a:rPr>
              <a:t>en </a:t>
            </a:r>
          </a:p>
          <a:p>
            <a:pPr algn="ctr"/>
            <a:r>
              <a:rPr lang="nl-NL" sz="5400" dirty="0">
                <a:ln w="0"/>
                <a:solidFill>
                  <a:srgbClr val="FFFF00"/>
                </a:solidFill>
                <a:effectLst>
                  <a:outerShdw blurRad="38100" dist="25400" dir="5400000" algn="ctr" rotWithShape="0">
                    <a:srgbClr val="6E747A">
                      <a:alpha val="43000"/>
                    </a:srgbClr>
                  </a:outerShdw>
                </a:effectLst>
              </a:rPr>
              <a:t>een stralend begin </a:t>
            </a:r>
          </a:p>
          <a:p>
            <a:pPr algn="ctr"/>
            <a:r>
              <a:rPr lang="nl-NL" sz="5400" dirty="0">
                <a:ln w="0"/>
                <a:solidFill>
                  <a:srgbClr val="FFFF00"/>
                </a:solidFill>
                <a:effectLst>
                  <a:outerShdw blurRad="38100" dist="25400" dir="5400000" algn="ctr" rotWithShape="0">
                    <a:srgbClr val="6E747A">
                      <a:alpha val="43000"/>
                    </a:srgbClr>
                  </a:outerShdw>
                </a:effectLst>
              </a:rPr>
              <a:t>van 2020</a:t>
            </a:r>
          </a:p>
        </p:txBody>
      </p:sp>
    </p:spTree>
    <p:extLst>
      <p:ext uri="{BB962C8B-B14F-4D97-AF65-F5344CB8AC3E}">
        <p14:creationId xmlns:p14="http://schemas.microsoft.com/office/powerpoint/2010/main" val="272552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sp>
        <p:nvSpPr>
          <p:cNvPr id="5" name="Rechthoek 4">
            <a:extLst>
              <a:ext uri="{FF2B5EF4-FFF2-40B4-BE49-F238E27FC236}">
                <a16:creationId xmlns:a16="http://schemas.microsoft.com/office/drawing/2014/main" id="{685DE242-109C-41B2-9D0C-21543B4167AD}"/>
              </a:ext>
            </a:extLst>
          </p:cNvPr>
          <p:cNvSpPr/>
          <p:nvPr/>
        </p:nvSpPr>
        <p:spPr>
          <a:xfrm>
            <a:off x="701040" y="696055"/>
            <a:ext cx="9113520" cy="3010119"/>
          </a:xfrm>
          <a:prstGeom prst="rect">
            <a:avLst/>
          </a:prstGeom>
        </p:spPr>
        <p:txBody>
          <a:bodyPr wrap="square">
            <a:spAutoFit/>
          </a:bodyPr>
          <a:lstStyle/>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Techniek OntdekRijk in 2020!</a:t>
            </a: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Techniek OntdekRijk heeft nog ruimte voor groepen in 2020. Niet overal heel veel, maar er zijn nog gaatjes. Je wil niet op de wachtlijst komen, dus geef jezelf dit kerstcadeautje en meld je voor de kerstvakantie nog aan.</a:t>
            </a: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En….gratis voor alle basisscholen in Midden Brabant</a:t>
            </a:r>
          </a:p>
          <a:p>
            <a:pPr>
              <a:lnSpc>
                <a:spcPct val="107000"/>
              </a:lnSpc>
              <a:spcAft>
                <a:spcPts val="0"/>
              </a:spcAft>
            </a:pPr>
            <a:r>
              <a:rPr lang="nl-NL"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https://www.techniekontdekrijk.nl/plannen-groepsbezoek/</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Afbeelding 6" descr="Afbeelding met binnen, schermafbeelding, tafel, zitten&#10;&#10;Automatisch gegenereerde beschrijving">
            <a:extLst>
              <a:ext uri="{FF2B5EF4-FFF2-40B4-BE49-F238E27FC236}">
                <a16:creationId xmlns:a16="http://schemas.microsoft.com/office/drawing/2014/main" id="{73EE22C5-EC2C-4B94-80F2-24D3CE3AD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61" y="3982720"/>
            <a:ext cx="4792133" cy="2875280"/>
          </a:xfrm>
          <a:prstGeom prst="rect">
            <a:avLst/>
          </a:prstGeom>
        </p:spPr>
      </p:pic>
    </p:spTree>
    <p:extLst>
      <p:ext uri="{BB962C8B-B14F-4D97-AF65-F5344CB8AC3E}">
        <p14:creationId xmlns:p14="http://schemas.microsoft.com/office/powerpoint/2010/main" val="202003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sp>
        <p:nvSpPr>
          <p:cNvPr id="2" name="Rechthoek 1">
            <a:extLst>
              <a:ext uri="{FF2B5EF4-FFF2-40B4-BE49-F238E27FC236}">
                <a16:creationId xmlns:a16="http://schemas.microsoft.com/office/drawing/2014/main" id="{7807CD4D-B7D1-4052-B31E-2C80CE7F9997}"/>
              </a:ext>
            </a:extLst>
          </p:cNvPr>
          <p:cNvSpPr/>
          <p:nvPr/>
        </p:nvSpPr>
        <p:spPr>
          <a:xfrm>
            <a:off x="467360" y="528321"/>
            <a:ext cx="11440160" cy="1890326"/>
          </a:xfrm>
          <a:prstGeom prst="rect">
            <a:avLst/>
          </a:prstGeom>
        </p:spPr>
        <p:txBody>
          <a:bodyPr wrap="square">
            <a:spAutoFit/>
          </a:bodyPr>
          <a:lstStyle/>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Kerstuitdaging voor je groep</a:t>
            </a:r>
          </a:p>
          <a:p>
            <a:pPr>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Geef je </a:t>
            </a:r>
            <a:r>
              <a:rPr lang="nl-NL" sz="2000" dirty="0">
                <a:latin typeface="Calibri" panose="020F0502020204030204" pitchFamily="34" charset="0"/>
                <a:ea typeface="Calibri" panose="020F0502020204030204" pitchFamily="34" charset="0"/>
                <a:cs typeface="Times New Roman" panose="02020603050405020304" pitchFamily="18" charset="0"/>
              </a:rPr>
              <a:t>kinderen</a:t>
            </a:r>
            <a:r>
              <a:rPr lang="nl-NL" dirty="0">
                <a:latin typeface="Calibri" panose="020F0502020204030204" pitchFamily="34" charset="0"/>
                <a:ea typeface="Calibri" panose="020F0502020204030204" pitchFamily="34" charset="0"/>
                <a:cs typeface="Times New Roman" panose="02020603050405020304" pitchFamily="18" charset="0"/>
              </a:rPr>
              <a:t> (of laat ze het zelf zoeken) een foto/plaatje van een kerstboom. Laat ze deze foto (2D) nabouwen in 3D. Leuk om hiervoor allerlei verschillende materialen te laten gebruiken.</a:t>
            </a:r>
          </a:p>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In hogere groepen ook leuk om daar lampjes bij te gebruiken (zie stroomkring met lichtjes).</a:t>
            </a:r>
          </a:p>
        </p:txBody>
      </p:sp>
      <p:pic>
        <p:nvPicPr>
          <p:cNvPr id="5" name="Afbeelding 4">
            <a:extLst>
              <a:ext uri="{FF2B5EF4-FFF2-40B4-BE49-F238E27FC236}">
                <a16:creationId xmlns:a16="http://schemas.microsoft.com/office/drawing/2014/main" id="{598317F3-0198-489A-9772-F528BA20F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4753" y="3612916"/>
            <a:ext cx="3952237" cy="1908011"/>
          </a:xfrm>
          <a:prstGeom prst="rect">
            <a:avLst/>
          </a:prstGeom>
        </p:spPr>
      </p:pic>
      <p:sp>
        <p:nvSpPr>
          <p:cNvPr id="6" name="Tekstvak 5">
            <a:extLst>
              <a:ext uri="{FF2B5EF4-FFF2-40B4-BE49-F238E27FC236}">
                <a16:creationId xmlns:a16="http://schemas.microsoft.com/office/drawing/2014/main" id="{E786BDC3-89BE-4122-BF64-E1EECE2BEB42}"/>
              </a:ext>
            </a:extLst>
          </p:cNvPr>
          <p:cNvSpPr txBox="1"/>
          <p:nvPr/>
        </p:nvSpPr>
        <p:spPr>
          <a:xfrm>
            <a:off x="2496621" y="5615355"/>
            <a:ext cx="6472719" cy="646331"/>
          </a:xfrm>
          <a:prstGeom prst="rect">
            <a:avLst/>
          </a:prstGeom>
          <a:noFill/>
          <a:ln w="25400">
            <a:solidFill>
              <a:srgbClr val="FFFF00"/>
            </a:solidFill>
          </a:ln>
        </p:spPr>
        <p:txBody>
          <a:bodyPr wrap="square" rtlCol="0">
            <a:spAutoFit/>
          </a:bodyPr>
          <a:lstStyle/>
          <a:p>
            <a:r>
              <a:rPr lang="nl-NL" dirty="0" err="1"/>
              <a:t>Meetles</a:t>
            </a:r>
            <a:r>
              <a:rPr lang="nl-NL" dirty="0"/>
              <a:t> van maken: meet de hoogte en breedte van de kerstboom of spreek deze op voorhand al af met de kinderen.</a:t>
            </a:r>
          </a:p>
        </p:txBody>
      </p:sp>
    </p:spTree>
    <p:extLst>
      <p:ext uri="{BB962C8B-B14F-4D97-AF65-F5344CB8AC3E}">
        <p14:creationId xmlns:p14="http://schemas.microsoft.com/office/powerpoint/2010/main" val="101415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sp>
        <p:nvSpPr>
          <p:cNvPr id="2" name="Rechthoek 1">
            <a:extLst>
              <a:ext uri="{FF2B5EF4-FFF2-40B4-BE49-F238E27FC236}">
                <a16:creationId xmlns:a16="http://schemas.microsoft.com/office/drawing/2014/main" id="{9B45F8D2-16D5-4AD6-8ACF-06266116D538}"/>
              </a:ext>
            </a:extLst>
          </p:cNvPr>
          <p:cNvSpPr/>
          <p:nvPr/>
        </p:nvSpPr>
        <p:spPr>
          <a:xfrm>
            <a:off x="629920" y="469088"/>
            <a:ext cx="9499600" cy="3668761"/>
          </a:xfrm>
          <a:prstGeom prst="rect">
            <a:avLst/>
          </a:prstGeom>
        </p:spPr>
        <p:txBody>
          <a:bodyPr wrap="square">
            <a:spAutoFit/>
          </a:bodyPr>
          <a:lstStyle/>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Stroomkring met lichtjes</a:t>
            </a: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Een stroomkring op school hebben? Dat is helemaal niet duur.</a:t>
            </a: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Zie: </a:t>
            </a:r>
            <a:r>
              <a:rPr lang="nl-NL"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https://www.techniekontdekrijk.nl/stroomkring/</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Dat is de pagina op onze site waar je klikt op het tabblad activiteiten. In de header staat een lampje. Klik hierop en je ziet het waar en wat van de stroomkring.</a:t>
            </a: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Gereedschap heb je wellicht zelf, op school of ouders van school. Het stukje “nodig” is genoeg om aan de slag te kunnen. De kinderen zullen genieten!! </a:t>
            </a: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En leuk om te gebruiken bij de kerstuitdaging en bij andere projecten in het schooljaar.</a:t>
            </a:r>
          </a:p>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2">
            <a:extLst>
              <a:ext uri="{FF2B5EF4-FFF2-40B4-BE49-F238E27FC236}">
                <a16:creationId xmlns:a16="http://schemas.microsoft.com/office/drawing/2014/main" id="{56FA146A-1C26-4917-9DDF-99E9E82F7057}"/>
              </a:ext>
            </a:extLst>
          </p:cNvPr>
          <p:cNvSpPr>
            <a:spLocks noChangeArrowheads="1"/>
          </p:cNvSpPr>
          <p:nvPr/>
        </p:nvSpPr>
        <p:spPr bwMode="auto">
          <a:xfrm>
            <a:off x="1778000" y="41378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5" name="Object 4">
            <a:extLst>
              <a:ext uri="{FF2B5EF4-FFF2-40B4-BE49-F238E27FC236}">
                <a16:creationId xmlns:a16="http://schemas.microsoft.com/office/drawing/2014/main" id="{CD2CAD36-C139-47EE-A1AE-1EC7C6B56CF1}"/>
              </a:ext>
            </a:extLst>
          </p:cNvPr>
          <p:cNvGraphicFramePr>
            <a:graphicFrameLocks noChangeAspect="1"/>
          </p:cNvGraphicFramePr>
          <p:nvPr>
            <p:extLst>
              <p:ext uri="{D42A27DB-BD31-4B8C-83A1-F6EECF244321}">
                <p14:modId xmlns:p14="http://schemas.microsoft.com/office/powerpoint/2010/main" val="3002429621"/>
              </p:ext>
            </p:extLst>
          </p:nvPr>
        </p:nvGraphicFramePr>
        <p:xfrm>
          <a:off x="1841500" y="4595049"/>
          <a:ext cx="2143125" cy="1828800"/>
        </p:xfrm>
        <a:graphic>
          <a:graphicData uri="http://schemas.openxmlformats.org/presentationml/2006/ole">
            <mc:AlternateContent xmlns:mc="http://schemas.openxmlformats.org/markup-compatibility/2006">
              <mc:Choice xmlns:v="urn:schemas-microsoft-com:vml" Requires="v">
                <p:oleObj spid="_x0000_s5131" name="Bitmapafbeelding" r:id="rId5" imgW="2142857" imgH="1828571" progId="Paint.Picture">
                  <p:embed/>
                </p:oleObj>
              </mc:Choice>
              <mc:Fallback>
                <p:oleObj name="Bitmapafbeelding" r:id="rId5" imgW="2142857" imgH="1828571"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1500" y="4595049"/>
                        <a:ext cx="214312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09AE5E85-1E78-4D3D-9174-E23B995E311C}"/>
              </a:ext>
            </a:extLst>
          </p:cNvPr>
          <p:cNvSpPr>
            <a:spLocks noChangeArrowheads="1"/>
          </p:cNvSpPr>
          <p:nvPr/>
        </p:nvSpPr>
        <p:spPr bwMode="auto">
          <a:xfrm>
            <a:off x="1778000" y="4595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                      Stroomkring</a:t>
            </a:r>
            <a:endParaRPr kumimoji="0" lang="nl-NL" altLang="nl-N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142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pic>
        <p:nvPicPr>
          <p:cNvPr id="5" name="Afbeelding 4" descr="Afbeelding met tekening, teken&#10;&#10;Automatisch gegenereerde beschrijving">
            <a:extLst>
              <a:ext uri="{FF2B5EF4-FFF2-40B4-BE49-F238E27FC236}">
                <a16:creationId xmlns:a16="http://schemas.microsoft.com/office/drawing/2014/main" id="{BF5D33B6-5445-421A-AA1D-D5C8B5223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214" y="762000"/>
            <a:ext cx="4108506" cy="1838960"/>
          </a:xfrm>
          <a:prstGeom prst="rect">
            <a:avLst/>
          </a:prstGeom>
        </p:spPr>
      </p:pic>
      <p:sp>
        <p:nvSpPr>
          <p:cNvPr id="2" name="Rechthoek 1">
            <a:extLst>
              <a:ext uri="{FF2B5EF4-FFF2-40B4-BE49-F238E27FC236}">
                <a16:creationId xmlns:a16="http://schemas.microsoft.com/office/drawing/2014/main" id="{D401215F-1E6C-4AA2-A9CE-304FFD69F377}"/>
              </a:ext>
            </a:extLst>
          </p:cNvPr>
          <p:cNvSpPr/>
          <p:nvPr/>
        </p:nvSpPr>
        <p:spPr>
          <a:xfrm>
            <a:off x="528319" y="862833"/>
            <a:ext cx="8163293" cy="3700244"/>
          </a:xfrm>
          <a:prstGeom prst="rect">
            <a:avLst/>
          </a:prstGeom>
        </p:spPr>
        <p:txBody>
          <a:bodyPr wrap="square">
            <a:spAutoFit/>
          </a:bodyPr>
          <a:lstStyle/>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Mijn OntdekRijk</a:t>
            </a: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De eerste ronde Mijn OntdekRijk is succesvol afgesloten. Deze scholen kunnen nu in “MIJN ONTDEKRIJK” op onze site en vinden daar uitdagingen aangepast aan je thema in de groep. Ook alleen als leuke vervanging van een reken- of taalles staan er uitdagingen die hetzelfde doel bereiken dat jij wilt bereiken.</a:t>
            </a: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Voor meer info:  </a:t>
            </a:r>
            <a:r>
              <a:rPr lang="nl-NL"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a:t>
            </a:r>
            <a:r>
              <a:rPr lang="nl-NL"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ttps://www.techniekontdekrijk.nl/activiteiten/professionaliseringstraject/</a:t>
            </a:r>
            <a:endParaRPr lang="nl-NL"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859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sp>
        <p:nvSpPr>
          <p:cNvPr id="2" name="Rechthoek 1">
            <a:extLst>
              <a:ext uri="{FF2B5EF4-FFF2-40B4-BE49-F238E27FC236}">
                <a16:creationId xmlns:a16="http://schemas.microsoft.com/office/drawing/2014/main" id="{2F78BA5A-C7CA-431F-B6E0-36F8A41EAD79}"/>
              </a:ext>
            </a:extLst>
          </p:cNvPr>
          <p:cNvSpPr/>
          <p:nvPr/>
        </p:nvSpPr>
        <p:spPr>
          <a:xfrm>
            <a:off x="3586480" y="976800"/>
            <a:ext cx="8351520" cy="2485552"/>
          </a:xfrm>
          <a:prstGeom prst="rect">
            <a:avLst/>
          </a:prstGeom>
        </p:spPr>
        <p:txBody>
          <a:bodyPr wrap="square">
            <a:spAutoFit/>
          </a:bodyPr>
          <a:lstStyle/>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Mijn OntdekRijk ronde 2</a:t>
            </a: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In januari starten we met de (gratis voor scholen uit Midden Brabant)</a:t>
            </a: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 2</a:t>
            </a:r>
            <a:r>
              <a:rPr lang="nl-NL" sz="2000" baseline="30000" dirty="0">
                <a:latin typeface="Calibri" panose="020F0502020204030204" pitchFamily="34" charset="0"/>
                <a:ea typeface="Calibri" panose="020F0502020204030204" pitchFamily="34" charset="0"/>
                <a:cs typeface="Times New Roman" panose="02020603050405020304" pitchFamily="18" charset="0"/>
              </a:rPr>
              <a:t>e</a:t>
            </a:r>
            <a:r>
              <a:rPr lang="nl-NL" sz="2000" dirty="0">
                <a:latin typeface="Calibri" panose="020F0502020204030204" pitchFamily="34" charset="0"/>
                <a:ea typeface="Calibri" panose="020F0502020204030204" pitchFamily="34" charset="0"/>
                <a:cs typeface="Times New Roman" panose="02020603050405020304" pitchFamily="18" charset="0"/>
              </a:rPr>
              <a:t> ronde Mijn OntdekRijk.</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Aanmelden kan via </a:t>
            </a:r>
          </a:p>
          <a:p>
            <a:pPr>
              <a:lnSpc>
                <a:spcPct val="107000"/>
              </a:lnSpc>
              <a:spcAft>
                <a:spcPts val="800"/>
              </a:spcAft>
            </a:pPr>
            <a:r>
              <a:rPr lang="nl-NL" sz="20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https://www.ontwikkelacademie.nu/workshops/2020-01-13-mijn-ontdekrijk</a:t>
            </a:r>
            <a:endParaRPr lang="nl-NL"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Afbeelding 4" descr="Afbeelding met tekening, teken&#10;&#10;Automatisch gegenereerde beschrijving">
            <a:extLst>
              <a:ext uri="{FF2B5EF4-FFF2-40B4-BE49-F238E27FC236}">
                <a16:creationId xmlns:a16="http://schemas.microsoft.com/office/drawing/2014/main" id="{C1F7F778-133F-49CD-9EF1-1761ADB75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3180" y="487680"/>
            <a:ext cx="3147300" cy="1408726"/>
          </a:xfrm>
          <a:prstGeom prst="rect">
            <a:avLst/>
          </a:prstGeom>
        </p:spPr>
      </p:pic>
      <p:sp>
        <p:nvSpPr>
          <p:cNvPr id="3" name="Rechthoek 2">
            <a:extLst>
              <a:ext uri="{FF2B5EF4-FFF2-40B4-BE49-F238E27FC236}">
                <a16:creationId xmlns:a16="http://schemas.microsoft.com/office/drawing/2014/main" id="{04F6D165-B53B-4744-B851-E5B5426ED11F}"/>
              </a:ext>
            </a:extLst>
          </p:cNvPr>
          <p:cNvSpPr/>
          <p:nvPr/>
        </p:nvSpPr>
        <p:spPr>
          <a:xfrm rot="20432199">
            <a:off x="1335801" y="3968364"/>
            <a:ext cx="436125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9600" b="1" cap="none" spc="0" dirty="0">
                <a:ln/>
                <a:solidFill>
                  <a:schemeClr val="accent4"/>
                </a:solidFill>
                <a:effectLst/>
              </a:rPr>
              <a:t>Ronde 2</a:t>
            </a:r>
          </a:p>
        </p:txBody>
      </p:sp>
    </p:spTree>
    <p:extLst>
      <p:ext uri="{BB962C8B-B14F-4D97-AF65-F5344CB8AC3E}">
        <p14:creationId xmlns:p14="http://schemas.microsoft.com/office/powerpoint/2010/main" val="164604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sp>
        <p:nvSpPr>
          <p:cNvPr id="3" name="Rechthoek 2">
            <a:extLst>
              <a:ext uri="{FF2B5EF4-FFF2-40B4-BE49-F238E27FC236}">
                <a16:creationId xmlns:a16="http://schemas.microsoft.com/office/drawing/2014/main" id="{5836428C-7CD6-4291-B4F9-BD78E5D4292B}"/>
              </a:ext>
            </a:extLst>
          </p:cNvPr>
          <p:cNvSpPr/>
          <p:nvPr/>
        </p:nvSpPr>
        <p:spPr>
          <a:xfrm>
            <a:off x="2826618" y="1426089"/>
            <a:ext cx="6096000" cy="2382960"/>
          </a:xfrm>
          <a:prstGeom prst="rect">
            <a:avLst/>
          </a:prstGeom>
        </p:spPr>
        <p:txBody>
          <a:bodyPr>
            <a:spAutoFit/>
          </a:bodyPr>
          <a:lstStyle/>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Woord van het moment</a:t>
            </a: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Techniek OntdekRijk gaat na de kerstvakantie het woord van de week gebruiken. Iedere periode zal er een woord centraal staan, uiteraard te maken met Techniek. En bij iedere groep zullen we er op wijzen. </a:t>
            </a: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Een leuke uitbreiding van de (technische) woordenschat!</a:t>
            </a:r>
          </a:p>
        </p:txBody>
      </p:sp>
      <p:pic>
        <p:nvPicPr>
          <p:cNvPr id="2049" name="9304c9dd-8562-41c8-a01f-10ba0eb4c7fa" descr="Image">
            <a:extLst>
              <a:ext uri="{FF2B5EF4-FFF2-40B4-BE49-F238E27FC236}">
                <a16:creationId xmlns:a16="http://schemas.microsoft.com/office/drawing/2014/main" id="{98E4DD96-7664-4F67-A5F6-4FEB8B403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939" y="4159260"/>
            <a:ext cx="4109424" cy="234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EAF2E30B-280F-4928-A6AA-65467C5257D5}"/>
              </a:ext>
            </a:extLst>
          </p:cNvPr>
          <p:cNvSpPr txBox="1"/>
          <p:nvPr/>
        </p:nvSpPr>
        <p:spPr>
          <a:xfrm>
            <a:off x="712268" y="327371"/>
            <a:ext cx="5582653" cy="584775"/>
          </a:xfrm>
          <a:prstGeom prst="rect">
            <a:avLst/>
          </a:prstGeom>
          <a:noFill/>
        </p:spPr>
        <p:txBody>
          <a:bodyPr wrap="square" rtlCol="0">
            <a:spAutoFit/>
          </a:bodyPr>
          <a:lstStyle/>
          <a:p>
            <a:r>
              <a:rPr lang="nl-NL" sz="3200" b="1" dirty="0">
                <a:solidFill>
                  <a:srgbClr val="FFFF00"/>
                </a:solidFill>
              </a:rPr>
              <a:t>Nieuw in Techniek OntdekRijk</a:t>
            </a:r>
          </a:p>
        </p:txBody>
      </p:sp>
    </p:spTree>
    <p:extLst>
      <p:ext uri="{BB962C8B-B14F-4D97-AF65-F5344CB8AC3E}">
        <p14:creationId xmlns:p14="http://schemas.microsoft.com/office/powerpoint/2010/main" val="232933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sp>
        <p:nvSpPr>
          <p:cNvPr id="2" name="Rechthoek 1">
            <a:extLst>
              <a:ext uri="{FF2B5EF4-FFF2-40B4-BE49-F238E27FC236}">
                <a16:creationId xmlns:a16="http://schemas.microsoft.com/office/drawing/2014/main" id="{BCC57F93-832D-4BEE-AB17-51675EF5C3AE}"/>
              </a:ext>
            </a:extLst>
          </p:cNvPr>
          <p:cNvSpPr/>
          <p:nvPr/>
        </p:nvSpPr>
        <p:spPr>
          <a:xfrm>
            <a:off x="372177" y="362317"/>
            <a:ext cx="5916863" cy="5974008"/>
          </a:xfrm>
          <a:prstGeom prst="rect">
            <a:avLst/>
          </a:prstGeom>
        </p:spPr>
        <p:txBody>
          <a:bodyPr wrap="square">
            <a:spAutoFit/>
          </a:bodyPr>
          <a:lstStyle/>
          <a:p>
            <a:pPr>
              <a:lnSpc>
                <a:spcPct val="107000"/>
              </a:lnSpc>
              <a:spcAft>
                <a:spcPts val="0"/>
              </a:spcAft>
            </a:pPr>
            <a:r>
              <a:rPr lang="nl-NL" sz="2000" dirty="0" err="1">
                <a:latin typeface="Calibri" panose="020F0502020204030204" pitchFamily="34" charset="0"/>
                <a:ea typeface="Calibri" panose="020F0502020204030204" pitchFamily="34" charset="0"/>
                <a:cs typeface="Times New Roman" panose="02020603050405020304" pitchFamily="18" charset="0"/>
              </a:rPr>
              <a:t>Grej</a:t>
            </a:r>
            <a:r>
              <a:rPr lang="nl-NL" sz="2000" dirty="0">
                <a:latin typeface="Calibri" panose="020F0502020204030204" pitchFamily="34" charset="0"/>
                <a:ea typeface="Calibri" panose="020F0502020204030204" pitchFamily="34" charset="0"/>
                <a:cs typeface="Times New Roman" panose="02020603050405020304" pitchFamily="18" charset="0"/>
              </a:rPr>
              <a:t> of </a:t>
            </a:r>
            <a:r>
              <a:rPr lang="nl-NL" sz="2000" dirty="0" err="1">
                <a:latin typeface="Calibri" panose="020F0502020204030204" pitchFamily="34" charset="0"/>
                <a:ea typeface="Calibri" panose="020F0502020204030204" pitchFamily="34" charset="0"/>
                <a:cs typeface="Times New Roman" panose="02020603050405020304" pitchFamily="18" charset="0"/>
              </a:rPr>
              <a:t>the</a:t>
            </a:r>
            <a:r>
              <a:rPr lang="nl-NL" sz="2000" dirty="0">
                <a:latin typeface="Calibri" panose="020F0502020204030204" pitchFamily="34" charset="0"/>
                <a:ea typeface="Calibri" panose="020F0502020204030204" pitchFamily="34" charset="0"/>
                <a:cs typeface="Times New Roman" panose="02020603050405020304" pitchFamily="18" charset="0"/>
              </a:rPr>
              <a:t> Day</a:t>
            </a: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Ook wij zijn gecharmeerd van </a:t>
            </a:r>
            <a:r>
              <a:rPr lang="nl-NL" sz="2000" dirty="0" err="1">
                <a:latin typeface="Calibri" panose="020F0502020204030204" pitchFamily="34" charset="0"/>
                <a:ea typeface="Calibri" panose="020F0502020204030204" pitchFamily="34" charset="0"/>
                <a:cs typeface="Times New Roman" panose="02020603050405020304" pitchFamily="18" charset="0"/>
              </a:rPr>
              <a:t>Grej</a:t>
            </a:r>
            <a:r>
              <a:rPr lang="nl-NL" sz="2000" dirty="0">
                <a:latin typeface="Calibri" panose="020F0502020204030204" pitchFamily="34" charset="0"/>
                <a:ea typeface="Calibri" panose="020F0502020204030204" pitchFamily="34" charset="0"/>
                <a:cs typeface="Times New Roman" panose="02020603050405020304" pitchFamily="18" charset="0"/>
              </a:rPr>
              <a:t> of </a:t>
            </a:r>
            <a:r>
              <a:rPr lang="nl-NL" sz="2000" dirty="0" err="1">
                <a:latin typeface="Calibri" panose="020F0502020204030204" pitchFamily="34" charset="0"/>
                <a:ea typeface="Calibri" panose="020F0502020204030204" pitchFamily="34" charset="0"/>
                <a:cs typeface="Times New Roman" panose="02020603050405020304" pitchFamily="18" charset="0"/>
              </a:rPr>
              <a:t>the</a:t>
            </a:r>
            <a:r>
              <a:rPr lang="nl-NL" sz="2000" dirty="0">
                <a:latin typeface="Calibri" panose="020F0502020204030204" pitchFamily="34" charset="0"/>
                <a:ea typeface="Calibri" panose="020F0502020204030204" pitchFamily="34" charset="0"/>
                <a:cs typeface="Times New Roman" panose="02020603050405020304" pitchFamily="18" charset="0"/>
              </a:rPr>
              <a:t> Day en zien daar de meerwaarde van in. Aansluitend bij het thema zullen we de kinderen een ‘vraag’ meegeven waaraan zij de rest van die dag op school en/of thuis over na kunnen denken. De volgende ochtend mogen ze bij jou, de leerkracht, het antwoord vertellen wat zij gevonden hebben. Jij krijgt van ons een mail waarin het antwoord in een korte PowerPoint staat zodat je zelf hun antwoorden kunt aanvullen. Een leuke invulling voor wat meer parate kennis! </a:t>
            </a: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En doe je dit al, meld dat dan, dan slaan we dit bij jouw groep over.</a:t>
            </a:r>
          </a:p>
          <a:p>
            <a:pPr>
              <a:lnSpc>
                <a:spcPct val="107000"/>
              </a:lnSpc>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Nu al nieuwsgierig naar </a:t>
            </a:r>
            <a:r>
              <a:rPr lang="nl-NL" sz="2000" dirty="0" err="1">
                <a:latin typeface="Calibri" panose="020F0502020204030204" pitchFamily="34" charset="0"/>
                <a:ea typeface="Calibri" panose="020F0502020204030204" pitchFamily="34" charset="0"/>
                <a:cs typeface="Times New Roman" panose="02020603050405020304" pitchFamily="18" charset="0"/>
              </a:rPr>
              <a:t>Grej</a:t>
            </a:r>
            <a:r>
              <a:rPr lang="nl-NL" sz="2000" dirty="0">
                <a:latin typeface="Calibri" panose="020F0502020204030204" pitchFamily="34" charset="0"/>
                <a:ea typeface="Calibri" panose="020F0502020204030204" pitchFamily="34" charset="0"/>
                <a:cs typeface="Times New Roman" panose="02020603050405020304" pitchFamily="18" charset="0"/>
              </a:rPr>
              <a:t> of </a:t>
            </a:r>
            <a:r>
              <a:rPr lang="nl-NL" sz="2000" dirty="0" err="1">
                <a:latin typeface="Calibri" panose="020F0502020204030204" pitchFamily="34" charset="0"/>
                <a:ea typeface="Calibri" panose="020F0502020204030204" pitchFamily="34" charset="0"/>
                <a:cs typeface="Times New Roman" panose="02020603050405020304" pitchFamily="18" charset="0"/>
              </a:rPr>
              <a:t>the</a:t>
            </a:r>
            <a:r>
              <a:rPr lang="nl-NL" sz="2000" dirty="0">
                <a:latin typeface="Calibri" panose="020F0502020204030204" pitchFamily="34" charset="0"/>
                <a:ea typeface="Calibri" panose="020F0502020204030204" pitchFamily="34" charset="0"/>
                <a:cs typeface="Times New Roman" panose="02020603050405020304" pitchFamily="18" charset="0"/>
              </a:rPr>
              <a:t> </a:t>
            </a:r>
            <a:r>
              <a:rPr lang="nl-NL" sz="2000" dirty="0" err="1">
                <a:latin typeface="Calibri" panose="020F0502020204030204" pitchFamily="34" charset="0"/>
                <a:ea typeface="Calibri" panose="020F0502020204030204" pitchFamily="34" charset="0"/>
                <a:cs typeface="Times New Roman" panose="02020603050405020304" pitchFamily="18" charset="0"/>
              </a:rPr>
              <a:t>day</a:t>
            </a:r>
            <a:r>
              <a:rPr lang="nl-NL" sz="2000" dirty="0">
                <a:latin typeface="Calibri" panose="020F0502020204030204" pitchFamily="34" charset="0"/>
                <a:ea typeface="Calibri" panose="020F0502020204030204" pitchFamily="34" charset="0"/>
                <a:cs typeface="Times New Roman" panose="02020603050405020304" pitchFamily="18" charset="0"/>
              </a:rPr>
              <a:t>? </a:t>
            </a:r>
            <a:r>
              <a:rPr lang="nl-NL"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https://grejoftheday.nl</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9218" name="Picture 2">
            <a:extLst>
              <a:ext uri="{FF2B5EF4-FFF2-40B4-BE49-F238E27FC236}">
                <a16:creationId xmlns:a16="http://schemas.microsoft.com/office/drawing/2014/main" id="{911B33E7-B83B-486C-BB0D-7DDA8D338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45111">
            <a:off x="6342103" y="1319143"/>
            <a:ext cx="4950712" cy="1856517"/>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19DC45B5-BB8C-46C5-90D4-D09FACD351CE}"/>
              </a:ext>
            </a:extLst>
          </p:cNvPr>
          <p:cNvSpPr/>
          <p:nvPr/>
        </p:nvSpPr>
        <p:spPr>
          <a:xfrm>
            <a:off x="6289040" y="69929"/>
            <a:ext cx="5595820" cy="584775"/>
          </a:xfrm>
          <a:prstGeom prst="rect">
            <a:avLst/>
          </a:prstGeom>
        </p:spPr>
        <p:txBody>
          <a:bodyPr wrap="square">
            <a:spAutoFit/>
          </a:bodyPr>
          <a:lstStyle/>
          <a:p>
            <a:r>
              <a:rPr lang="nl-NL" sz="3200" b="1" dirty="0">
                <a:solidFill>
                  <a:srgbClr val="FFFF00"/>
                </a:solidFill>
              </a:rPr>
              <a:t>Nieuw in Techniek OntdekRijk</a:t>
            </a:r>
          </a:p>
        </p:txBody>
      </p:sp>
    </p:spTree>
    <p:extLst>
      <p:ext uri="{BB962C8B-B14F-4D97-AF65-F5344CB8AC3E}">
        <p14:creationId xmlns:p14="http://schemas.microsoft.com/office/powerpoint/2010/main" val="56057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sp>
        <p:nvSpPr>
          <p:cNvPr id="3" name="Tekstvak 2">
            <a:extLst>
              <a:ext uri="{FF2B5EF4-FFF2-40B4-BE49-F238E27FC236}">
                <a16:creationId xmlns:a16="http://schemas.microsoft.com/office/drawing/2014/main" id="{6A9821BE-9F8D-4AAE-AC08-F2F611ECA213}"/>
              </a:ext>
            </a:extLst>
          </p:cNvPr>
          <p:cNvSpPr txBox="1"/>
          <p:nvPr/>
        </p:nvSpPr>
        <p:spPr>
          <a:xfrm>
            <a:off x="731520" y="1607419"/>
            <a:ext cx="11203806" cy="1754326"/>
          </a:xfrm>
          <a:prstGeom prst="rect">
            <a:avLst/>
          </a:prstGeom>
          <a:noFill/>
        </p:spPr>
        <p:txBody>
          <a:bodyPr wrap="square" rtlCol="0">
            <a:spAutoFit/>
          </a:bodyPr>
          <a:lstStyle/>
          <a:p>
            <a:r>
              <a:rPr lang="nl-NL" dirty="0"/>
              <a:t>De volgende mailadressen komen nogal eens terecht in de SPAM en met deze adressen wordt geen SPAM verstuurd!</a:t>
            </a:r>
          </a:p>
          <a:p>
            <a:r>
              <a:rPr lang="nl-NL" dirty="0"/>
              <a:t>Dit voorkom je door deze adressen toe te voegen aan je contacten:</a:t>
            </a:r>
          </a:p>
          <a:p>
            <a:endParaRPr lang="nl-NL" dirty="0"/>
          </a:p>
          <a:p>
            <a:r>
              <a:rPr lang="nl-NL" dirty="0">
                <a:hlinkClick r:id="rId3"/>
              </a:rPr>
              <a:t>info@techniekontdekrijk.nl</a:t>
            </a:r>
            <a:endParaRPr lang="nl-NL" dirty="0"/>
          </a:p>
          <a:p>
            <a:r>
              <a:rPr lang="nl-NL" dirty="0">
                <a:hlinkClick r:id="rId4"/>
              </a:rPr>
              <a:t>laudybrouwer@techniekontdekrijk.nl</a:t>
            </a:r>
            <a:endParaRPr lang="nl-NL" dirty="0"/>
          </a:p>
          <a:p>
            <a:r>
              <a:rPr lang="nl-NL" dirty="0">
                <a:hlinkClick r:id="rId5"/>
              </a:rPr>
              <a:t>anneliesvanhelvoort@techniekontdekrijk.nl</a:t>
            </a:r>
            <a:r>
              <a:rPr lang="nl-NL" dirty="0"/>
              <a:t> </a:t>
            </a:r>
          </a:p>
        </p:txBody>
      </p:sp>
      <p:pic>
        <p:nvPicPr>
          <p:cNvPr id="8198" name="Picture 6" descr="Hoe houd ik spam uit mijn mailbox?">
            <a:extLst>
              <a:ext uri="{FF2B5EF4-FFF2-40B4-BE49-F238E27FC236}">
                <a16:creationId xmlns:a16="http://schemas.microsoft.com/office/drawing/2014/main" id="{6A4C7FB1-17C8-47C1-BD3E-09B717238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5691" y="2268515"/>
            <a:ext cx="2933829" cy="289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067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Words>
  <Application>Microsoft Office PowerPoint</Application>
  <PresentationFormat>Breedbeeld</PresentationFormat>
  <Paragraphs>64</Paragraphs>
  <Slides>10</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10</vt:i4>
      </vt:variant>
    </vt:vector>
  </HeadingPairs>
  <TitlesOfParts>
    <vt:vector size="16" baseType="lpstr">
      <vt:lpstr>Arial</vt:lpstr>
      <vt:lpstr>Calibri</vt:lpstr>
      <vt:lpstr>Calibri Light</vt:lpstr>
      <vt:lpstr>Kristen ITC</vt:lpstr>
      <vt:lpstr>Kantoorthema</vt:lpstr>
      <vt:lpstr>Paintbrush-afbeelding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Annelies van Helvoort</dc:creator>
  <cp:lastModifiedBy>Annelies van Helvoort</cp:lastModifiedBy>
  <cp:revision>11</cp:revision>
  <dcterms:created xsi:type="dcterms:W3CDTF">2019-12-11T13:10:55Z</dcterms:created>
  <dcterms:modified xsi:type="dcterms:W3CDTF">2019-12-11T14:38:28Z</dcterms:modified>
</cp:coreProperties>
</file>